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345" r:id="rId3"/>
    <p:sldId id="257" r:id="rId4"/>
    <p:sldId id="321" r:id="rId5"/>
    <p:sldId id="322" r:id="rId6"/>
    <p:sldId id="323" r:id="rId7"/>
    <p:sldId id="324" r:id="rId8"/>
    <p:sldId id="326" r:id="rId9"/>
    <p:sldId id="336" r:id="rId10"/>
    <p:sldId id="337" r:id="rId11"/>
    <p:sldId id="338" r:id="rId12"/>
    <p:sldId id="339" r:id="rId13"/>
    <p:sldId id="340" r:id="rId14"/>
    <p:sldId id="341" r:id="rId15"/>
    <p:sldId id="342" r:id="rId16"/>
    <p:sldId id="343" r:id="rId17"/>
    <p:sldId id="351" r:id="rId18"/>
    <p:sldId id="300" r:id="rId19"/>
    <p:sldId id="305" r:id="rId20"/>
    <p:sldId id="353" r:id="rId21"/>
    <p:sldId id="354" r:id="rId22"/>
    <p:sldId id="352" r:id="rId23"/>
    <p:sldId id="359" r:id="rId24"/>
    <p:sldId id="358" r:id="rId25"/>
    <p:sldId id="360" r:id="rId26"/>
    <p:sldId id="355" r:id="rId27"/>
    <p:sldId id="356" r:id="rId28"/>
    <p:sldId id="357" r:id="rId29"/>
    <p:sldId id="312" r:id="rId30"/>
    <p:sldId id="313" r:id="rId31"/>
    <p:sldId id="314" r:id="rId32"/>
    <p:sldId id="315" r:id="rId33"/>
    <p:sldId id="347" r:id="rId34"/>
    <p:sldId id="316" r:id="rId35"/>
    <p:sldId id="348" r:id="rId36"/>
    <p:sldId id="317" r:id="rId37"/>
    <p:sldId id="349" r:id="rId38"/>
    <p:sldId id="350" r:id="rId39"/>
    <p:sldId id="295" r:id="rId40"/>
    <p:sldId id="361" r:id="rId41"/>
    <p:sldId id="362" r:id="rId42"/>
    <p:sldId id="363" r:id="rId43"/>
    <p:sldId id="364" r:id="rId44"/>
    <p:sldId id="365" r:id="rId45"/>
    <p:sldId id="366" r:id="rId46"/>
    <p:sldId id="367" r:id="rId47"/>
    <p:sldId id="302" r:id="rId48"/>
    <p:sldId id="294" r:id="rId4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9" d="100"/>
          <a:sy n="69" d="100"/>
        </p:scale>
        <p:origin x="-53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7040C7-C430-754D-B2E2-4F09DFDC494A}" type="datetimeFigureOut">
              <a:rPr lang="sv-SE" smtClean="0"/>
              <a:pPr/>
              <a:t>9/26/13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22936A-92EE-8D4E-BD9F-AF7DCDFDE0E4}" type="slidenum">
              <a:rPr lang="sv-SE" smtClean="0"/>
              <a:pPr/>
              <a:t>‹Nr.›</a:t>
            </a:fld>
            <a:endParaRPr lang="sv-SE"/>
          </a:p>
        </p:txBody>
      </p:sp>
    </p:spTree>
    <p:extLst>
      <p:ext uri="{BB962C8B-B14F-4D97-AF65-F5344CB8AC3E}">
        <p14:creationId xmlns:p14="http://schemas.microsoft.com/office/powerpoint/2010/main" val="2348902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090B8-4BB6-8D46-8C48-8255250C4B61}" type="datetimeFigureOut">
              <a:rPr lang="sv-SE" smtClean="0"/>
              <a:pPr/>
              <a:t>9/26/13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F5D3B-B5BD-4542-A83D-292FB6121298}" type="slidenum">
              <a:rPr lang="sv-SE" smtClean="0"/>
              <a:pPr/>
              <a:t>‹Nr.›</a:t>
            </a:fld>
            <a:endParaRPr lang="sv-SE"/>
          </a:p>
        </p:txBody>
      </p:sp>
    </p:spTree>
    <p:extLst>
      <p:ext uri="{BB962C8B-B14F-4D97-AF65-F5344CB8AC3E}">
        <p14:creationId xmlns:p14="http://schemas.microsoft.com/office/powerpoint/2010/main" val="33014211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milkeninstitute.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www.forbes.com/global200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c.europa.eu/research/innovation-union/index_en.cfm" TargetMode="External"/><Relationship Id="rId4" Type="http://schemas.openxmlformats.org/officeDocument/2006/relationships/hyperlink" Target="http://ec.europa.eu/europe2020/index_en.htm" TargetMode="External"/><Relationship Id="rId5" Type="http://schemas.openxmlformats.org/officeDocument/2006/relationships/hyperlink" Target="http://cordis.europa.eu/fp7/home_en.html" TargetMode="External"/><Relationship Id="rId6" Type="http://schemas.openxmlformats.org/officeDocument/2006/relationships/hyperlink" Target="http://ec.europa.eu/cip/" TargetMode="External"/><Relationship Id="rId7" Type="http://schemas.openxmlformats.org/officeDocument/2006/relationships/hyperlink" Target="http://eit.europa.eu/" TargetMode="External"/><Relationship Id="rId8" Type="http://schemas.openxmlformats.org/officeDocument/2006/relationships/hyperlink" Target="http://erc.europa.eu/"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forbes.com/global200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www.forbes.com/global200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forbes.com/global200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The </a:t>
            </a:r>
            <a:r>
              <a:rPr lang="en-US" u="sng">
                <a:latin typeface="Lucida Grande" charset="0"/>
                <a:cs typeface="Lucida Grande" charset="0"/>
                <a:sym typeface="Lucida Grande" charset="0"/>
                <a:hlinkClick r:id="rId3"/>
              </a:rPr>
              <a:t>Milken Institute</a:t>
            </a:r>
            <a:r>
              <a:rPr lang="en-US">
                <a:latin typeface="Lucida Grande" charset="0"/>
                <a:cs typeface="Lucida Grande" charset="0"/>
                <a:sym typeface="Lucida Grande" charset="0"/>
              </a:rPr>
              <a:t> prepared the Innovation Scorecard for GE. The 22 markets surveyed were ranked on seven key indicators based on the top 100 countries in the World Economic Forum's Global Competitiveness Report 2011-2012. They were then placed in a quartile (leading, above average, below average, or lagging) based on their performance. To view a full country profile, scroll over a country and click.</a:t>
            </a:r>
          </a:p>
          <a:p>
            <a:endParaRPr lang="en-US">
              <a:latin typeface="Lucida Grande" charset="0"/>
              <a:cs typeface="Lucida Grande" charset="0"/>
              <a:sym typeface="Lucida Grande" charset="0"/>
            </a:endParaRPr>
          </a:p>
          <a:p>
            <a:r>
              <a:rPr lang="en-US" b="1">
                <a:latin typeface="Lucida Grande" charset="0"/>
                <a:cs typeface="Lucida Grande" charset="0"/>
                <a:sym typeface="Lucida Grande" charset="0"/>
              </a:rPr>
              <a:t>University-Industry Collaboration in R&amp;D</a:t>
            </a:r>
            <a:r>
              <a:rPr lang="en-US">
                <a:latin typeface="Lucida Grande" charset="0"/>
                <a:cs typeface="Lucida Grande" charset="0"/>
                <a:sym typeface="Lucida Grande" charset="0"/>
              </a:rPr>
              <a:t>Measures the extent to which businesses and universities collaborate on research. Data is collected through survey responses.</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The Global Competitiveness Report 2011-2012 (World Economic Forum)</a:t>
            </a:r>
          </a:p>
          <a:p>
            <a:r>
              <a:rPr lang="en-US" b="1">
                <a:latin typeface="Lucida Grande" charset="0"/>
                <a:cs typeface="Lucida Grande" charset="0"/>
                <a:sym typeface="Lucida Grande" charset="0"/>
              </a:rPr>
              <a:t>Venture Capital Deals</a:t>
            </a:r>
            <a:r>
              <a:rPr lang="en-US">
                <a:latin typeface="Lucida Grande" charset="0"/>
                <a:cs typeface="Lucida Grande" charset="0"/>
                <a:sym typeface="Lucida Grande" charset="0"/>
              </a:rPr>
              <a:t>The number of venture capital deals performed in a country. </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The Global Source: The Global Innovation Index 2011 (INSEAD)</a:t>
            </a:r>
          </a:p>
          <a:p>
            <a:r>
              <a:rPr lang="en-US" b="1">
                <a:latin typeface="Lucida Grande" charset="0"/>
                <a:cs typeface="Lucida Grande" charset="0"/>
                <a:sym typeface="Lucida Grande" charset="0"/>
              </a:rPr>
              <a:t>Gross Expenditures on Research &amp; Development (GERD)</a:t>
            </a:r>
            <a:r>
              <a:rPr lang="en-US">
                <a:latin typeface="Lucida Grande" charset="0"/>
                <a:cs typeface="Lucida Grande" charset="0"/>
                <a:sym typeface="Lucida Grande" charset="0"/>
              </a:rPr>
              <a:t>The total expenditure on research and development performed within the country by all sources during the year, calculated as a percentage of GDP. </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The Global Source: The Global Innovation Index 2011 (INSEAD)</a:t>
            </a:r>
          </a:p>
          <a:p>
            <a:r>
              <a:rPr lang="en-US" b="1">
                <a:latin typeface="Lucida Grande" charset="0"/>
                <a:cs typeface="Lucida Grande" charset="0"/>
                <a:sym typeface="Lucida Grande" charset="0"/>
              </a:rPr>
              <a:t>High-Tech Exports</a:t>
            </a:r>
            <a:r>
              <a:rPr lang="en-US">
                <a:latin typeface="Lucida Grande" charset="0"/>
                <a:cs typeface="Lucida Grande" charset="0"/>
                <a:sym typeface="Lucida Grande" charset="0"/>
              </a:rPr>
              <a:t>Products with high R&amp;D intensity, such as computers and pharmaceuticals, are included in this category. This indicator is calculated as a percentage of all manufactured exports. The most recent year for which the majority of countries had data was 2008. </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World Development Indicators 2008 (World Bank)</a:t>
            </a:r>
          </a:p>
          <a:p>
            <a:r>
              <a:rPr lang="en-US" b="1">
                <a:latin typeface="Lucida Grande" charset="0"/>
                <a:cs typeface="Lucida Grande" charset="0"/>
                <a:sym typeface="Lucida Grande" charset="0"/>
              </a:rPr>
              <a:t>Utility Patents</a:t>
            </a:r>
            <a:r>
              <a:rPr lang="en-US">
                <a:latin typeface="Lucida Grande" charset="0"/>
                <a:cs typeface="Lucida Grande" charset="0"/>
                <a:sym typeface="Lucida Grande" charset="0"/>
              </a:rPr>
              <a:t>Most patents issued by the U.S. Patent and Trademark Office (USPTO) are utility patents, or "patents for invention." This indicator captures any patent issued by the USPTO that "pertains to the invention of a new and useful process, machine, manufacture, or composition of matter." The number is given per million inhabitants.</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The Global Competitiveness Report 2011-2012 (World Economic Forum)</a:t>
            </a:r>
          </a:p>
          <a:p>
            <a:r>
              <a:rPr lang="en-US" b="1">
                <a:latin typeface="Lucida Grande" charset="0"/>
                <a:cs typeface="Lucida Grande" charset="0"/>
                <a:sym typeface="Lucida Grande" charset="0"/>
              </a:rPr>
              <a:t>STEM Education</a:t>
            </a:r>
            <a:r>
              <a:rPr lang="en-US">
                <a:latin typeface="Lucida Grande" charset="0"/>
                <a:cs typeface="Lucida Grande" charset="0"/>
                <a:sym typeface="Lucida Grande" charset="0"/>
              </a:rPr>
              <a:t>This indicator measures the quality of the science, technology, engineering and math education (STEM) in a given country. </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The Global Competitiveness Report 2011-2012 (World Economic Forum)</a:t>
            </a:r>
          </a:p>
          <a:p>
            <a:r>
              <a:rPr lang="en-US" b="1">
                <a:latin typeface="Lucida Grande" charset="0"/>
                <a:cs typeface="Lucida Grande" charset="0"/>
                <a:sym typeface="Lucida Grande" charset="0"/>
              </a:rPr>
              <a:t>Business Environment</a:t>
            </a:r>
            <a:r>
              <a:rPr lang="en-US">
                <a:latin typeface="Lucida Grande" charset="0"/>
                <a:cs typeface="Lucida Grande" charset="0"/>
                <a:sym typeface="Lucida Grande" charset="0"/>
              </a:rPr>
              <a:t>This indicator is an index that ranks each country</a:t>
            </a:r>
            <a:r>
              <a:rPr lang="ja-JP" altLang="en-US">
                <a:latin typeface="Arial"/>
                <a:cs typeface="Lucida Grande" charset="0"/>
                <a:sym typeface="Lucida Grande" charset="0"/>
              </a:rPr>
              <a:t>’</a:t>
            </a:r>
            <a:r>
              <a:rPr lang="en-US">
                <a:latin typeface="Lucida Grande" charset="0"/>
                <a:cs typeface="Lucida Grande" charset="0"/>
                <a:sym typeface="Lucida Grande" charset="0"/>
              </a:rPr>
              <a:t>s business environment on a number of factors such as time required to start a business, ease of acquiring electricity, accessing credit, paying taxes, cross-border trading, and more. </a:t>
            </a:r>
            <a:br>
              <a:rPr lang="en-US">
                <a:latin typeface="Lucida Grande" charset="0"/>
                <a:cs typeface="Lucida Grande" charset="0"/>
                <a:sym typeface="Lucida Grande" charset="0"/>
              </a:rPr>
            </a:br>
            <a:r>
              <a:rPr lang="en-US">
                <a:latin typeface="Lucida Grande" charset="0"/>
                <a:cs typeface="Lucida Grande" charset="0"/>
                <a:sym typeface="Lucida Grande" charset="0"/>
              </a:rPr>
              <a:t>Source: Doing Business 2012 (a co-publication of the World Bank and the International Finance Corporation)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hlinkClick r:id="rId3"/>
              </a:rPr>
              <a:t>The Forbes Global 2000</a:t>
            </a:r>
            <a:r>
              <a:rPr lang="en-US">
                <a:latin typeface="Lucida Grande" charset="0"/>
                <a:cs typeface="Lucida Grande" charset="0"/>
                <a:sym typeface="Lucida Grande" charset="0"/>
              </a:rPr>
              <a:t> are the biggest, most powerful listed companies in the world. These firms have the top composite scores based on their rankings for sales, profits, assets and market value.</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WORLD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SWEDEN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Sweden is one of the few European countries that doesn</a:t>
            </a:r>
            <a:r>
              <a:rPr lang="ja-JP" altLang="en-US">
                <a:latin typeface="Arial"/>
                <a:cs typeface="Lucida Grande" charset="0"/>
                <a:sym typeface="Lucida Grande" charset="0"/>
              </a:rPr>
              <a:t>’</a:t>
            </a:r>
            <a:r>
              <a:rPr lang="en-US">
                <a:latin typeface="Lucida Grande" charset="0"/>
                <a:cs typeface="Lucida Grande" charset="0"/>
                <a:sym typeface="Lucida Grande" charset="0"/>
              </a:rPr>
              <a:t>t have an outlined national strategy for innovation.</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Even though Sweden scores highly on various input indicators (such as R&amp;D), the Swedish system still struggles to convert this into economic gain. The goal is for the Government to decide on an innovation strategy in early autumn 2012, expressed in a policy document aimed at 2020 to promote the climate for innovation long term.</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Motivation:</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 meet global social challenges (climate, environmental and security issues, which also offer business opportunities)* continue to strengthen the competitiveness of Sweden-based companies in international markets (and ensure the international attractiveness of Swedish environments for future skills supply, exports and employment)* provide good quality welfare and social services (since fewer must be able to provide for increasingly more as the population on an average is growing older)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We need to do much better at turning our research into new and better services and products if we are to remain competitive on the global marketplace and improve the quality of life in Europe.</a:t>
            </a:r>
          </a:p>
          <a:p>
            <a:r>
              <a:rPr lang="en-US">
                <a:latin typeface="Lucida Grande" charset="0"/>
                <a:cs typeface="Lucida Grande" charset="0"/>
                <a:sym typeface="Lucida Grande" charset="0"/>
              </a:rPr>
              <a:t>We are facing a situation of 'innovation emergency'. Europe is spending 0.8% of GDP less than the US and 1.5% less than Japan every year on Research &amp; Development (R&amp;D). Thousand of our best researchers and innovators have moved to countries where conditions are more favourable. Although the EU market is the largest in the world, it remains fragmented and not enough innovation-friendly. And other countries like China and South Korea are catching up fast.</a:t>
            </a:r>
          </a:p>
          <a:p>
            <a:r>
              <a:rPr lang="en-US">
                <a:latin typeface="Lucida Grande" charset="0"/>
                <a:cs typeface="Lucida Grande" charset="0"/>
                <a:sym typeface="Lucida Grande" charset="0"/>
              </a:rPr>
              <a:t>The Innovation Union is a crucial investment for our future. For example, achieving our target of investing 3% of EU GDP on R&amp;D by 2020 could create 3.7 million jobs and increase annual GDP by €795 billion by 2025.The Innovation Union means:* Improved access to finance* Innovation-friendly rules and regulations* Accelerated interoperable standard-setting* Cheaper patenting* Innovation supported by the public sector* Innovation Partnerships to give EU businesses a competitive edge* Easier participation in EU research and innovation programmes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Horizon 2020 is the financial instrument implementing the </a:t>
            </a:r>
            <a:r>
              <a:rPr lang="en-US">
                <a:latin typeface="Lucida Grande" charset="0"/>
                <a:cs typeface="Lucida Grande" charset="0"/>
                <a:sym typeface="Lucida Grande" charset="0"/>
                <a:hlinkClick r:id="rId3"/>
              </a:rPr>
              <a:t>Innovation Union</a:t>
            </a:r>
            <a:r>
              <a:rPr lang="en-US">
                <a:latin typeface="Lucida Grande" charset="0"/>
                <a:cs typeface="Lucida Grande" charset="0"/>
                <a:sym typeface="Lucida Grande" charset="0"/>
              </a:rPr>
              <a:t>, a Europe 2020 flag</a:t>
            </a:r>
            <a:r>
              <a:rPr lang="en-US">
                <a:latin typeface="Lucida Grande" charset="0"/>
                <a:cs typeface="Lucida Grande" charset="0"/>
                <a:sym typeface="Lucida Grande" charset="0"/>
                <a:hlinkClick r:id="rId4"/>
              </a:rPr>
              <a:t>ship initia</a:t>
            </a:r>
            <a:r>
              <a:rPr lang="en-US">
                <a:latin typeface="Lucida Grande" charset="0"/>
                <a:cs typeface="Lucida Grande" charset="0"/>
                <a:sym typeface="Lucida Grande" charset="0"/>
              </a:rPr>
              <a:t>tive aimed at securing Europe's global competitiveness. Running from 2014 to 2020 with an €80 billion budget, the EU</a:t>
            </a:r>
            <a:r>
              <a:rPr lang="ja-JP" altLang="en-US">
                <a:latin typeface="Arial"/>
                <a:cs typeface="Lucida Grande" charset="0"/>
                <a:sym typeface="Lucida Grande" charset="0"/>
              </a:rPr>
              <a:t>’</a:t>
            </a:r>
            <a:r>
              <a:rPr lang="en-US">
                <a:latin typeface="Lucida Grande" charset="0"/>
                <a:cs typeface="Lucida Grande" charset="0"/>
                <a:sym typeface="Lucida Grande" charset="0"/>
              </a:rPr>
              <a:t>s new programme for research and innovation is part of the drive to create new growth and jobs in Europe.</a:t>
            </a:r>
          </a:p>
          <a:p>
            <a:r>
              <a:rPr lang="en-US">
                <a:latin typeface="Lucida Grande" charset="0"/>
                <a:cs typeface="Lucida Grande" charset="0"/>
                <a:sym typeface="Lucida Grande" charset="0"/>
              </a:rPr>
              <a:t>Horizon 2020 provides major simplification through a single set of rules. It will combine all research and innovation funding currently provided through the Framework Programmes for Re</a:t>
            </a:r>
            <a:r>
              <a:rPr lang="en-US">
                <a:latin typeface="Lucida Grande" charset="0"/>
                <a:cs typeface="Lucida Grande" charset="0"/>
                <a:sym typeface="Lucida Grande" charset="0"/>
                <a:hlinkClick r:id="rId5"/>
              </a:rPr>
              <a:t>search and Technical Development, the innovation related ac</a:t>
            </a:r>
            <a:r>
              <a:rPr lang="en-US">
                <a:latin typeface="Lucida Grande" charset="0"/>
                <a:cs typeface="Lucida Grande" charset="0"/>
                <a:sym typeface="Lucida Grande" charset="0"/>
              </a:rPr>
              <a:t>tivities of the Competitiveness and Innovation Framework Programme (CIP) and the European Institute of Innovation and Technology (EIT).</a:t>
            </a:r>
          </a:p>
          <a:p>
            <a:r>
              <a:rPr lang="en-US">
                <a:latin typeface="Lucida Grande" charset="0"/>
                <a:cs typeface="Lucida Grande" charset="0"/>
                <a:sym typeface="Lucida Grande" charset="0"/>
              </a:rPr>
              <a:t>The proposed suppo</a:t>
            </a:r>
            <a:r>
              <a:rPr lang="en-US">
                <a:latin typeface="Lucida Grande" charset="0"/>
                <a:cs typeface="Lucida Grande" charset="0"/>
                <a:sym typeface="Lucida Grande" charset="0"/>
                <a:hlinkClick r:id="rId6"/>
              </a:rPr>
              <a:t>rt </a:t>
            </a:r>
            <a:r>
              <a:rPr lang="en-US">
                <a:latin typeface="Lucida Grande" charset="0"/>
                <a:cs typeface="Lucida Grande" charset="0"/>
                <a:sym typeface="Lucida Grande" charset="0"/>
              </a:rPr>
              <a:t>for research and innovation under Horizon 2020 will:* Strength</a:t>
            </a:r>
            <a:r>
              <a:rPr lang="en-US">
                <a:latin typeface="Lucida Grande" charset="0"/>
                <a:cs typeface="Lucida Grande" charset="0"/>
                <a:sym typeface="Lucida Grande" charset="0"/>
                <a:hlinkClick r:id="rId7"/>
              </a:rPr>
              <a:t>en </a:t>
            </a:r>
            <a:r>
              <a:rPr lang="en-US">
                <a:latin typeface="Lucida Grande" charset="0"/>
                <a:cs typeface="Lucida Grande" charset="0"/>
                <a:sym typeface="Lucida Grande" charset="0"/>
              </a:rPr>
              <a:t>the EU</a:t>
            </a:r>
            <a:r>
              <a:rPr lang="ja-JP" altLang="en-US">
                <a:latin typeface="Arial"/>
                <a:cs typeface="Lucida Grande" charset="0"/>
                <a:sym typeface="Lucida Grande" charset="0"/>
              </a:rPr>
              <a:t>’</a:t>
            </a:r>
            <a:r>
              <a:rPr lang="en-US">
                <a:latin typeface="Lucida Grande" charset="0"/>
                <a:cs typeface="Lucida Grande" charset="0"/>
                <a:sym typeface="Lucida Grande" charset="0"/>
              </a:rPr>
              <a:t>s position in science with a dedicated budget of € 24 598 million. This will provide a boost to top-level research in Europe, including an increase in funding of 77% for the very successful European Research Council (ERC).* Strengthen industrial leadership in innovation € 17 938 million. This includes major </a:t>
            </a:r>
            <a:r>
              <a:rPr lang="en-US">
                <a:latin typeface="Lucida Grande" charset="0"/>
                <a:cs typeface="Lucida Grande" charset="0"/>
                <a:sym typeface="Lucida Grande" charset="0"/>
                <a:hlinkClick r:id="rId8"/>
              </a:rPr>
              <a:t>inv</a:t>
            </a:r>
            <a:r>
              <a:rPr lang="en-US">
                <a:latin typeface="Lucida Grande" charset="0"/>
                <a:cs typeface="Lucida Grande" charset="0"/>
                <a:sym typeface="Lucida Grande" charset="0"/>
              </a:rPr>
              <a:t>estment in key technologies, greater access to capital and support for SMEs.* Provide € 31 748 million to help address major concerns shared by all Europeans such as climate change, developing sustainable transport and mobility, making renewable energy more affordable, ensuring food safety and security, or coping with the challenge of an ageing population.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hlinkClick r:id="rId3"/>
              </a:rPr>
              <a:t>The Forbes Global 2000</a:t>
            </a:r>
            <a:r>
              <a:rPr lang="en-US">
                <a:latin typeface="Lucida Grande" charset="0"/>
                <a:cs typeface="Lucida Grande" charset="0"/>
                <a:sym typeface="Lucida Grande" charset="0"/>
              </a:rPr>
              <a:t> are the biggest, most powerful listed companies in the world. These firms have the top composite scores based on their rankings for sales, profits, assets and market value.</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WORLD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hlinkClick r:id="rId3"/>
              </a:rPr>
              <a:t>The Forbes Global 2000</a:t>
            </a:r>
            <a:r>
              <a:rPr lang="en-US">
                <a:latin typeface="Lucida Grande" charset="0"/>
                <a:cs typeface="Lucida Grande" charset="0"/>
                <a:sym typeface="Lucida Grande" charset="0"/>
              </a:rPr>
              <a:t> are the biggest, most powerful listed companies in the world. These firms have the top composite scores based on their rankings for sales, profits, assets and market value.</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WORLD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CHINA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hlinkClick r:id="rId3"/>
              </a:rPr>
              <a:t>The Forbes Global 2000</a:t>
            </a:r>
            <a:r>
              <a:rPr lang="en-US">
                <a:latin typeface="Lucida Grande" charset="0"/>
                <a:cs typeface="Lucida Grande" charset="0"/>
                <a:sym typeface="Lucida Grande" charset="0"/>
              </a:rPr>
              <a:t> are the biggest, most powerful listed companies in the world. These firms have the top composite scores based on their rankings for sales, profits, assets and market value.</a:t>
            </a:r>
          </a:p>
          <a:p>
            <a:endParaRPr lang="en-US">
              <a:latin typeface="Lucida Grande" charset="0"/>
              <a:cs typeface="Lucida Grande" charset="0"/>
              <a:sym typeface="Lucida Grande" charset="0"/>
            </a:endParaRPr>
          </a:p>
          <a:p>
            <a:r>
              <a:rPr lang="en-US">
                <a:latin typeface="Lucida Grande" charset="0"/>
                <a:cs typeface="Lucida Grande" charset="0"/>
                <a:sym typeface="Lucida Grande" charset="0"/>
              </a:rPr>
              <a:t>WORLD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Lucida Grande" charset="0"/>
                <a:cs typeface="Lucida Grande" charset="0"/>
                <a:sym typeface="Lucida Grande" charset="0"/>
              </a:rPr>
              <a:t>SWEDEN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98550"/>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29654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08B8E6EC-4046-BB4A-A8D0-7D0C90DB5374}" type="datetimeFigureOut">
              <a:rPr lang="sv-SE" smtClean="0"/>
              <a:pPr/>
              <a:t>9/26/13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F52E580-D00D-1E42-93B6-5D94913F2478}" type="slidenum">
              <a:rPr lang="sv-SE" smtClean="0"/>
              <a:pPr/>
              <a:t>‹Nr.›</a:t>
            </a:fld>
            <a:endParaRPr lang="sv-SE"/>
          </a:p>
        </p:txBody>
      </p:sp>
      <p:pic>
        <p:nvPicPr>
          <p:cNvPr id="8" name="Bildobjekt 7" descr="TM-Global-Logo.pdf"/>
          <p:cNvPicPr>
            <a:picLocks noChangeAspect="1"/>
          </p:cNvPicPr>
          <p:nvPr userDrawn="1"/>
        </p:nvPicPr>
        <p:blipFill rotWithShape="1">
          <a:blip r:embed="rId2">
            <a:extLst>
              <a:ext uri="{28A0092B-C50C-407E-A947-70E740481C1C}">
                <a14:useLocalDpi xmlns:a14="http://schemas.microsoft.com/office/drawing/2010/main" val="0"/>
              </a:ext>
            </a:extLst>
          </a:blip>
          <a:srcRect l="27631" t="45968" r="24579" b="26470"/>
          <a:stretch/>
        </p:blipFill>
        <p:spPr>
          <a:xfrm>
            <a:off x="2995591" y="4993723"/>
            <a:ext cx="2841479" cy="1158010"/>
          </a:xfrm>
          <a:prstGeom prst="rect">
            <a:avLst/>
          </a:prstGeom>
        </p:spPr>
      </p:pic>
      <p:pic>
        <p:nvPicPr>
          <p:cNvPr id="9" name="Bildobjekt 8" descr="lu-logo-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737" y="4836378"/>
            <a:ext cx="2301986" cy="1472700"/>
          </a:xfrm>
          <a:prstGeom prst="rect">
            <a:avLst/>
          </a:prstGeom>
        </p:spPr>
      </p:pic>
      <p:grpSp>
        <p:nvGrpSpPr>
          <p:cNvPr id="10" name="Grupp 9"/>
          <p:cNvGrpSpPr/>
          <p:nvPr userDrawn="1"/>
        </p:nvGrpSpPr>
        <p:grpSpPr>
          <a:xfrm>
            <a:off x="350276" y="4839483"/>
            <a:ext cx="2042647" cy="1466490"/>
            <a:chOff x="352890" y="5000365"/>
            <a:chExt cx="2042647" cy="1466490"/>
          </a:xfrm>
        </p:grpSpPr>
        <p:pic>
          <p:nvPicPr>
            <p:cNvPr id="11" name="Bildobjekt 10" descr="ZJ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589" y="5000365"/>
              <a:ext cx="1020021" cy="1020021"/>
            </a:xfrm>
            <a:prstGeom prst="rect">
              <a:avLst/>
            </a:prstGeom>
          </p:spPr>
        </p:pic>
        <p:sp>
          <p:nvSpPr>
            <p:cNvPr id="12" name="textruta 11"/>
            <p:cNvSpPr txBox="1"/>
            <p:nvPr/>
          </p:nvSpPr>
          <p:spPr>
            <a:xfrm>
              <a:off x="352890" y="6128301"/>
              <a:ext cx="2042647" cy="338554"/>
            </a:xfrm>
            <a:prstGeom prst="rect">
              <a:avLst/>
            </a:prstGeom>
            <a:noFill/>
          </p:spPr>
          <p:txBody>
            <a:bodyPr wrap="none" rtlCol="0">
              <a:spAutoFit/>
            </a:bodyPr>
            <a:lstStyle/>
            <a:p>
              <a:r>
                <a:rPr lang="sv-SE" sz="1600" dirty="0" smtClean="0"/>
                <a:t>ZHEJIANG UNIVERSITY</a:t>
              </a:r>
              <a:endParaRPr lang="sv-SE" sz="1600" dirty="0"/>
            </a:p>
          </p:txBody>
        </p:sp>
      </p:grpSp>
    </p:spTree>
    <p:extLst>
      <p:ext uri="{BB962C8B-B14F-4D97-AF65-F5344CB8AC3E}">
        <p14:creationId xmlns:p14="http://schemas.microsoft.com/office/powerpoint/2010/main" val="197557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0"/>
            <a:ext cx="8229600" cy="431094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8B8E6EC-4046-BB4A-A8D0-7D0C90DB5374}" type="datetimeFigureOut">
              <a:rPr lang="sv-SE" smtClean="0"/>
              <a:pPr/>
              <a:t>9/26/13</a:t>
            </a:fld>
            <a:endParaRPr lang="sv-SE"/>
          </a:p>
        </p:txBody>
      </p:sp>
      <p:sp>
        <p:nvSpPr>
          <p:cNvPr id="6" name="Platshållare för bildnummer 5"/>
          <p:cNvSpPr>
            <a:spLocks noGrp="1"/>
          </p:cNvSpPr>
          <p:nvPr>
            <p:ph type="sldNum" sz="quarter" idx="12"/>
          </p:nvPr>
        </p:nvSpPr>
        <p:spPr/>
        <p:txBody>
          <a:bodyPr/>
          <a:lstStyle/>
          <a:p>
            <a:fld id="{2F52E580-D00D-1E42-93B6-5D94913F2478}" type="slidenum">
              <a:rPr lang="sv-SE" smtClean="0"/>
              <a:pPr/>
              <a:t>‹Nr.›</a:t>
            </a:fld>
            <a:endParaRPr lang="sv-SE"/>
          </a:p>
        </p:txBody>
      </p:sp>
      <p:pic>
        <p:nvPicPr>
          <p:cNvPr id="7" name="Bildobjekt 6" descr="TM-Global-Logo.pdf"/>
          <p:cNvPicPr>
            <a:picLocks noChangeAspect="1"/>
          </p:cNvPicPr>
          <p:nvPr userDrawn="1"/>
        </p:nvPicPr>
        <p:blipFill rotWithShape="1">
          <a:blip r:embed="rId2">
            <a:extLst>
              <a:ext uri="{28A0092B-C50C-407E-A947-70E740481C1C}">
                <a14:useLocalDpi xmlns:a14="http://schemas.microsoft.com/office/drawing/2010/main" val="0"/>
              </a:ext>
            </a:extLst>
          </a:blip>
          <a:srcRect l="27631" t="45968" r="24579" b="26470"/>
          <a:stretch/>
        </p:blipFill>
        <p:spPr>
          <a:xfrm>
            <a:off x="3606803" y="5911145"/>
            <a:ext cx="2032349" cy="828259"/>
          </a:xfrm>
          <a:prstGeom prst="rect">
            <a:avLst/>
          </a:prstGeom>
        </p:spPr>
      </p:pic>
    </p:spTree>
    <p:extLst>
      <p:ext uri="{BB962C8B-B14F-4D97-AF65-F5344CB8AC3E}">
        <p14:creationId xmlns:p14="http://schemas.microsoft.com/office/powerpoint/2010/main" val="24903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140AC2A-1568-4877-9EE2-3C4924C6C8AA}" type="datetime1">
              <a:rPr lang="en-US" altLang="zh-CN" smtClean="0"/>
              <a:pPr>
                <a:defRPr/>
              </a:pPr>
              <a:t>9/26/13</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en-GB" altLang="zh-CN" smtClean="0"/>
              <a:t>© Jun Jin, SOM-ZJU</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FBFDBFC-29BC-4904-8136-FFEEC100FF1D}" type="slidenum">
              <a:rPr lang="zh-CN" altLang="en-US"/>
              <a:pPr>
                <a:defRPr/>
              </a:pPr>
              <a:t>‹Nr.›</a:t>
            </a:fld>
            <a:endParaRPr lang="zh-CN" altLang="en-US"/>
          </a:p>
        </p:txBody>
      </p:sp>
    </p:spTree>
    <p:extLst>
      <p:ext uri="{BB962C8B-B14F-4D97-AF65-F5344CB8AC3E}">
        <p14:creationId xmlns:p14="http://schemas.microsoft.com/office/powerpoint/2010/main" val="343832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GB"/>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5" name="日期占位符 4"/>
          <p:cNvSpPr>
            <a:spLocks noGrp="1"/>
          </p:cNvSpPr>
          <p:nvPr>
            <p:ph type="dt" sz="half" idx="10"/>
          </p:nvPr>
        </p:nvSpPr>
        <p:spPr/>
        <p:txBody>
          <a:bodyPr/>
          <a:lstStyle/>
          <a:p>
            <a:fld id="{5EEE53A6-346D-429D-8977-48D811F72038}" type="datetimeFigureOut">
              <a:rPr lang="en-GB" smtClean="0"/>
              <a:pPr/>
              <a:t>9/26/13</a:t>
            </a:fld>
            <a:endParaRPr lang="en-GB"/>
          </a:p>
        </p:txBody>
      </p:sp>
      <p:sp>
        <p:nvSpPr>
          <p:cNvPr id="6" name="页脚占位符 5"/>
          <p:cNvSpPr>
            <a:spLocks noGrp="1"/>
          </p:cNvSpPr>
          <p:nvPr>
            <p:ph type="ftr" sz="quarter" idx="11"/>
          </p:nvPr>
        </p:nvSpPr>
        <p:spPr/>
        <p:txBody>
          <a:bodyPr/>
          <a:lstStyle/>
          <a:p>
            <a:endParaRPr lang="en-GB"/>
          </a:p>
        </p:txBody>
      </p:sp>
      <p:sp>
        <p:nvSpPr>
          <p:cNvPr id="7" name="灯片编号占位符 6"/>
          <p:cNvSpPr>
            <a:spLocks noGrp="1"/>
          </p:cNvSpPr>
          <p:nvPr>
            <p:ph type="sldNum" sz="quarter" idx="12"/>
          </p:nvPr>
        </p:nvSpPr>
        <p:spPr/>
        <p:txBody>
          <a:bodyPr/>
          <a:lstStyle/>
          <a:p>
            <a:fld id="{BBCCA666-46A4-4723-978B-392B44CAB173}" type="slidenum">
              <a:rPr lang="en-GB" smtClean="0"/>
              <a:pPr/>
              <a:t>‹Nr.›</a:t>
            </a:fld>
            <a:endParaRPr lang="en-GB"/>
          </a:p>
        </p:txBody>
      </p:sp>
    </p:spTree>
    <p:extLst>
      <p:ext uri="{BB962C8B-B14F-4D97-AF65-F5344CB8AC3E}">
        <p14:creationId xmlns:p14="http://schemas.microsoft.com/office/powerpoint/2010/main" val="4113974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8E6EC-4046-BB4A-A8D0-7D0C90DB5374}" type="datetimeFigureOut">
              <a:rPr lang="sv-SE" smtClean="0"/>
              <a:pPr/>
              <a:t>9/26/13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2E580-D00D-1E42-93B6-5D94913F2478}" type="slidenum">
              <a:rPr lang="sv-SE" smtClean="0"/>
              <a:pPr/>
              <a:t>‹Nr.›</a:t>
            </a:fld>
            <a:endParaRPr lang="sv-SE"/>
          </a:p>
        </p:txBody>
      </p:sp>
    </p:spTree>
    <p:extLst>
      <p:ext uri="{BB962C8B-B14F-4D97-AF65-F5344CB8AC3E}">
        <p14:creationId xmlns:p14="http://schemas.microsoft.com/office/powerpoint/2010/main" val="379299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gsrc.baidu.com/baike/pic/item/bd704260c4d1c9c08db10dbe.jpg" TargetMode="External"/><Relationship Id="rId3"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gsrc.baidu.com/baike/pic/item/7ab514d196ddeece572c8407.jpg" TargetMode="External"/><Relationship Id="rId3"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ndreas.larsson@design.lth.se" TargetMode="External"/><Relationship Id="rId4" Type="http://schemas.openxmlformats.org/officeDocument/2006/relationships/hyperlink" Target="http://www.ge.com/innovationbarometer/" TargetMode="External"/><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com/innovationbarometer/" TargetMode="Externa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Andreas.larsson@design.lth.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Andreas.larsson@design.lth.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Andreas.larsson@design.lth.s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ndreas.larsson@design.lth.se" TargetMode="External"/><Relationship Id="rId4" Type="http://schemas.openxmlformats.org/officeDocument/2006/relationships/hyperlink" Target="http://www.forbes.com/global2000/" TargetMode="External"/><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9" Type="http://schemas.openxmlformats.org/officeDocument/2006/relationships/hyperlink" Target="http://www.forbes.com/companies/hsbc-holdings/" TargetMode="External"/><Relationship Id="rId20" Type="http://schemas.openxmlformats.org/officeDocument/2006/relationships/image" Target="../media/image59.jpeg"/><Relationship Id="rId21" Type="http://schemas.openxmlformats.org/officeDocument/2006/relationships/image" Target="../media/image60.jpeg"/><Relationship Id="rId22" Type="http://schemas.openxmlformats.org/officeDocument/2006/relationships/image" Target="../media/image61.jpeg"/><Relationship Id="rId23" Type="http://schemas.openxmlformats.org/officeDocument/2006/relationships/image" Target="../media/image62.jpeg"/><Relationship Id="rId10" Type="http://schemas.openxmlformats.org/officeDocument/2006/relationships/hyperlink" Target="http://www.forbes.com/companies/royal-dutch-shell/" TargetMode="External"/><Relationship Id="rId11" Type="http://schemas.openxmlformats.org/officeDocument/2006/relationships/hyperlink" Target="http://www.forbes.com/companies/agricultural-bank-of-china/" TargetMode="External"/><Relationship Id="rId12" Type="http://schemas.openxmlformats.org/officeDocument/2006/relationships/hyperlink" Target="http://www.forbes.com/companies/petrochina/" TargetMode="External"/><Relationship Id="rId13" Type="http://schemas.openxmlformats.org/officeDocument/2006/relationships/hyperlink" Target="http://www.forbes.com/companies/berkshire-hathaway/" TargetMode="External"/><Relationship Id="rId14" Type="http://schemas.openxmlformats.org/officeDocument/2006/relationships/image" Target="../media/image53.jpeg"/><Relationship Id="rId15" Type="http://schemas.openxmlformats.org/officeDocument/2006/relationships/image" Target="../media/image54.jpeg"/><Relationship Id="rId16" Type="http://schemas.openxmlformats.org/officeDocument/2006/relationships/image" Target="../media/image55.jpeg"/><Relationship Id="rId17" Type="http://schemas.openxmlformats.org/officeDocument/2006/relationships/image" Target="../media/image56.jpeg"/><Relationship Id="rId18" Type="http://schemas.openxmlformats.org/officeDocument/2006/relationships/image" Target="../media/image57.jpeg"/><Relationship Id="rId19"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forbes.com/global2000/" TargetMode="External"/><Relationship Id="rId4" Type="http://schemas.openxmlformats.org/officeDocument/2006/relationships/hyperlink" Target="http://www.forbes.com/companies/icbc/" TargetMode="External"/><Relationship Id="rId5" Type="http://schemas.openxmlformats.org/officeDocument/2006/relationships/hyperlink" Target="http://www.forbes.com/companies/china-construction-bank/" TargetMode="External"/><Relationship Id="rId6" Type="http://schemas.openxmlformats.org/officeDocument/2006/relationships/hyperlink" Target="http://www.forbes.com/companies/jpmorgan-chase/" TargetMode="External"/><Relationship Id="rId7" Type="http://schemas.openxmlformats.org/officeDocument/2006/relationships/hyperlink" Target="http://www.forbes.com/companies/general-electric/" TargetMode="External"/><Relationship Id="rId8" Type="http://schemas.openxmlformats.org/officeDocument/2006/relationships/hyperlink" Target="http://www.forbes.com/companies/exxon-mobi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ndreas.larsson@design.lth.se" TargetMode="External"/><Relationship Id="rId4" Type="http://schemas.openxmlformats.org/officeDocument/2006/relationships/hyperlink" Target="http://www.ge.com/innovationbarometer/" TargetMode="External"/><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9" Type="http://schemas.openxmlformats.org/officeDocument/2006/relationships/hyperlink" Target="http://www.forbes.com/companies/sinopec-china-petroleum/" TargetMode="External"/><Relationship Id="rId20" Type="http://schemas.openxmlformats.org/officeDocument/2006/relationships/image" Target="../media/image54.jpeg"/><Relationship Id="rId21" Type="http://schemas.openxmlformats.org/officeDocument/2006/relationships/image" Target="../media/image53.jpeg"/><Relationship Id="rId22" Type="http://schemas.openxmlformats.org/officeDocument/2006/relationships/image" Target="../media/image61.jpeg"/><Relationship Id="rId23" Type="http://schemas.openxmlformats.org/officeDocument/2006/relationships/image" Target="../media/image62.jpeg"/><Relationship Id="rId10" Type="http://schemas.openxmlformats.org/officeDocument/2006/relationships/hyperlink" Target="http://www.forbes.com/companies/bank-of-communications/" TargetMode="External"/><Relationship Id="rId11" Type="http://schemas.openxmlformats.org/officeDocument/2006/relationships/hyperlink" Target="http://www.forbes.com/companies/ping-an-insurance/" TargetMode="External"/><Relationship Id="rId12" Type="http://schemas.openxmlformats.org/officeDocument/2006/relationships/hyperlink" Target="http://www.forbes.com/companies/china-merchants-bank/" TargetMode="External"/><Relationship Id="rId13" Type="http://schemas.openxmlformats.org/officeDocument/2006/relationships/hyperlink" Target="http://www.forbes.com/companies/china-life-insurance/" TargetMode="External"/><Relationship Id="rId14" Type="http://schemas.openxmlformats.org/officeDocument/2006/relationships/image" Target="../media/image65.jpeg"/><Relationship Id="rId15" Type="http://schemas.openxmlformats.org/officeDocument/2006/relationships/image" Target="../media/image66.jpeg"/><Relationship Id="rId16" Type="http://schemas.openxmlformats.org/officeDocument/2006/relationships/image" Target="../media/image67.jpeg"/><Relationship Id="rId17" Type="http://schemas.openxmlformats.org/officeDocument/2006/relationships/image" Target="../media/image68.jpeg"/><Relationship Id="rId18" Type="http://schemas.openxmlformats.org/officeDocument/2006/relationships/image" Target="../media/image69.jpeg"/><Relationship Id="rId19"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forbes.com/global2000/" TargetMode="External"/><Relationship Id="rId4" Type="http://schemas.openxmlformats.org/officeDocument/2006/relationships/hyperlink" Target="http://www.forbes.com/companies/icbc/" TargetMode="External"/><Relationship Id="rId5" Type="http://schemas.openxmlformats.org/officeDocument/2006/relationships/hyperlink" Target="http://www.forbes.com/companies/china-construction-bank/" TargetMode="External"/><Relationship Id="rId6" Type="http://schemas.openxmlformats.org/officeDocument/2006/relationships/hyperlink" Target="http://www.forbes.com/companies/agricultural-bank-of-china/" TargetMode="External"/><Relationship Id="rId7" Type="http://schemas.openxmlformats.org/officeDocument/2006/relationships/hyperlink" Target="http://www.forbes.com/companies/petrochina/" TargetMode="External"/><Relationship Id="rId8" Type="http://schemas.openxmlformats.org/officeDocument/2006/relationships/hyperlink" Target="http://www.forbes.com/companies/bank-of-chin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Andreas.larsson@design.lth.se" TargetMode="External"/><Relationship Id="rId4" Type="http://schemas.openxmlformats.org/officeDocument/2006/relationships/hyperlink" Target="http://www.ge.com/innovationbarometer/" TargetMode="External"/><Relationship Id="rId5" Type="http://schemas.openxmlformats.org/officeDocument/2006/relationships/image" Target="../media/image71.png"/><Relationship Id="rId6"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9" Type="http://schemas.openxmlformats.org/officeDocument/2006/relationships/hyperlink" Target="http://www.forbes.com/companies/teliasonera/" TargetMode="External"/><Relationship Id="rId20" Type="http://schemas.openxmlformats.org/officeDocument/2006/relationships/image" Target="../media/image79.jpeg"/><Relationship Id="rId21" Type="http://schemas.openxmlformats.org/officeDocument/2006/relationships/image" Target="../media/image80.jpeg"/><Relationship Id="rId22" Type="http://schemas.openxmlformats.org/officeDocument/2006/relationships/image" Target="../media/image81.jpeg"/><Relationship Id="rId23" Type="http://schemas.openxmlformats.org/officeDocument/2006/relationships/image" Target="../media/image82.jpeg"/><Relationship Id="rId10" Type="http://schemas.openxmlformats.org/officeDocument/2006/relationships/hyperlink" Target="http://www.forbes.com/companies/ericsson/" TargetMode="External"/><Relationship Id="rId11" Type="http://schemas.openxmlformats.org/officeDocument/2006/relationships/hyperlink" Target="http://www.forbes.com/companies/atlas-copco/" TargetMode="External"/><Relationship Id="rId12" Type="http://schemas.openxmlformats.org/officeDocument/2006/relationships/hyperlink" Target="http://www.forbes.com/companies/hm/" TargetMode="External"/><Relationship Id="rId13" Type="http://schemas.openxmlformats.org/officeDocument/2006/relationships/hyperlink" Target="http://www.forbes.com/companies/sandvik/" TargetMode="External"/><Relationship Id="rId14" Type="http://schemas.openxmlformats.org/officeDocument/2006/relationships/image" Target="../media/image73.jpeg"/><Relationship Id="rId15" Type="http://schemas.openxmlformats.org/officeDocument/2006/relationships/image" Target="../media/image74.jpeg"/><Relationship Id="rId16" Type="http://schemas.openxmlformats.org/officeDocument/2006/relationships/image" Target="../media/image75.jpeg"/><Relationship Id="rId17" Type="http://schemas.openxmlformats.org/officeDocument/2006/relationships/image" Target="../media/image76.jpeg"/><Relationship Id="rId18" Type="http://schemas.openxmlformats.org/officeDocument/2006/relationships/image" Target="../media/image77.jpeg"/><Relationship Id="rId19"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forbes.com/global2000/" TargetMode="External"/><Relationship Id="rId4" Type="http://schemas.openxmlformats.org/officeDocument/2006/relationships/hyperlink" Target="http://www.forbes.com/companies/nordea-bank/" TargetMode="External"/><Relationship Id="rId5" Type="http://schemas.openxmlformats.org/officeDocument/2006/relationships/hyperlink" Target="http://www.forbes.com/companies/volvo-group/" TargetMode="External"/><Relationship Id="rId6" Type="http://schemas.openxmlformats.org/officeDocument/2006/relationships/hyperlink" Target="http://www.forbes.com/companies/seb/" TargetMode="External"/><Relationship Id="rId7" Type="http://schemas.openxmlformats.org/officeDocument/2006/relationships/hyperlink" Target="http://www.forbes.com/companies/svenska-handelsbanken/" TargetMode="External"/><Relationship Id="rId8" Type="http://schemas.openxmlformats.org/officeDocument/2006/relationships/hyperlink" Target="http://www.forbes.com/companies/swedban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ft.com/intl/companies/ft500" TargetMode="External"/><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jpg"/><Relationship Id="rId3" Type="http://schemas.openxmlformats.org/officeDocument/2006/relationships/image" Target="../media/image85.jpg"/></Relationships>
</file>

<file path=ppt/slides/_rels/slide41.xml.rels><?xml version="1.0" encoding="UTF-8" standalone="yes"?>
<Relationships xmlns="http://schemas.openxmlformats.org/package/2006/relationships"><Relationship Id="rId3" Type="http://schemas.openxmlformats.org/officeDocument/2006/relationships/image" Target="../media/image84.jpg"/><Relationship Id="rId4" Type="http://schemas.openxmlformats.org/officeDocument/2006/relationships/image" Target="../media/image85.jpg"/><Relationship Id="rId1" Type="http://schemas.openxmlformats.org/officeDocument/2006/relationships/slideLayout" Target="../slideLayouts/slideLayout3.xml"/><Relationship Id="rId2" Type="http://schemas.openxmlformats.org/officeDocument/2006/relationships/image" Target="../media/image8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7.jpg"/><Relationship Id="rId3" Type="http://schemas.openxmlformats.org/officeDocument/2006/relationships/image" Target="../media/image8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upcon.com" TargetMode="External"/><Relationship Id="rId3" Type="http://schemas.openxmlformats.org/officeDocument/2006/relationships/image" Target="../media/image8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9.tiff"/></Relationships>
</file>

<file path=ppt/slides/_rels/slide47.xml.rels><?xml version="1.0" encoding="UTF-8" standalone="yes"?>
<Relationships xmlns="http://schemas.openxmlformats.org/package/2006/relationships"><Relationship Id="rId3" Type="http://schemas.openxmlformats.org/officeDocument/2006/relationships/hyperlink" Target="http://tinyurl.com/8dsago2" TargetMode="External"/><Relationship Id="rId4" Type="http://schemas.openxmlformats.org/officeDocument/2006/relationships/hyperlink" Target="http://www.ge.com/innovationbarometer/" TargetMode="External"/><Relationship Id="rId5" Type="http://schemas.openxmlformats.org/officeDocument/2006/relationships/hyperlink" Target="http://www.forbes.com/global2000/" TargetMode="External"/><Relationship Id="rId6" Type="http://schemas.openxmlformats.org/officeDocument/2006/relationships/hyperlink" Target="http://www.ft.com/intl/companies/ft500" TargetMode="External"/><Relationship Id="rId1" Type="http://schemas.openxmlformats.org/officeDocument/2006/relationships/slideLayout" Target="../slideLayouts/slideLayout2.xml"/><Relationship Id="rId2" Type="http://schemas.openxmlformats.org/officeDocument/2006/relationships/hyperlink" Target="http://tinyurl.com/9da29y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1" Type="http://schemas.openxmlformats.org/officeDocument/2006/relationships/image" Target="../media/image26.gif"/><Relationship Id="rId12" Type="http://schemas.openxmlformats.org/officeDocument/2006/relationships/hyperlink" Target="http://www.geely.com/" TargetMode="External"/><Relationship Id="rId13"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gif"/><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hyperlink" Target="http://info.china.alibaba.com/news/alihome" TargetMode="External"/><Relationship Id="rId8" Type="http://schemas.openxmlformats.org/officeDocument/2006/relationships/image" Target="../media/image23.png"/><Relationship Id="rId9" Type="http://schemas.openxmlformats.org/officeDocument/2006/relationships/image" Target="../media/image24.jpeg"/><Relationship Id="rId10" Type="http://schemas.openxmlformats.org/officeDocument/2006/relationships/image" Target="../media/image2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73314"/>
            <a:ext cx="7772400" cy="1470025"/>
          </a:xfrm>
        </p:spPr>
        <p:txBody>
          <a:bodyPr/>
          <a:lstStyle/>
          <a:p>
            <a:r>
              <a:rPr lang="sv-SE" dirty="0" err="1" smtClean="0"/>
              <a:t>iMDE</a:t>
            </a:r>
            <a:r>
              <a:rPr lang="sv-SE" dirty="0" smtClean="0"/>
              <a:t>: international Market-Driven </a:t>
            </a:r>
            <a:r>
              <a:rPr lang="sv-SE" dirty="0" err="1" smtClean="0"/>
              <a:t>Engineering</a:t>
            </a:r>
            <a:endParaRPr lang="sv-SE" dirty="0"/>
          </a:p>
        </p:txBody>
      </p:sp>
      <p:sp>
        <p:nvSpPr>
          <p:cNvPr id="3" name="Underrubrik 2"/>
          <p:cNvSpPr>
            <a:spLocks noGrp="1"/>
          </p:cNvSpPr>
          <p:nvPr>
            <p:ph type="subTitle" idx="1"/>
          </p:nvPr>
        </p:nvSpPr>
        <p:spPr>
          <a:xfrm>
            <a:off x="1371600" y="2898422"/>
            <a:ext cx="6400800" cy="1752600"/>
          </a:xfrm>
        </p:spPr>
        <p:txBody>
          <a:bodyPr/>
          <a:lstStyle/>
          <a:p>
            <a:r>
              <a:rPr lang="sv-SE" dirty="0" err="1" smtClean="0"/>
              <a:t>Lecture</a:t>
            </a:r>
            <a:r>
              <a:rPr lang="sv-SE" dirty="0" smtClean="0"/>
              <a:t> 5: Innovation </a:t>
            </a:r>
            <a:r>
              <a:rPr lang="sv-SE" dirty="0" err="1" smtClean="0"/>
              <a:t>Climate</a:t>
            </a:r>
            <a:r>
              <a:rPr lang="sv-SE" dirty="0" smtClean="0"/>
              <a:t> and Innovation </a:t>
            </a:r>
            <a:r>
              <a:rPr lang="sv-SE" smtClean="0"/>
              <a:t>Examples</a:t>
            </a:r>
            <a:endParaRPr lang="sv-SE" dirty="0" smtClean="0"/>
          </a:p>
        </p:txBody>
      </p:sp>
    </p:spTree>
    <p:extLst>
      <p:ext uri="{BB962C8B-B14F-4D97-AF65-F5344CB8AC3E}">
        <p14:creationId xmlns:p14="http://schemas.microsoft.com/office/powerpoint/2010/main" val="33277590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5"/>
          <p:cNvSpPr>
            <a:spLocks noGrp="1"/>
          </p:cNvSpPr>
          <p:nvPr>
            <p:ph type="sldNum" sz="quarter" idx="12"/>
          </p:nvPr>
        </p:nvSpPr>
        <p:spPr>
          <a:noFill/>
        </p:spPr>
        <p:txBody>
          <a:bodyPr/>
          <a:lstStyle/>
          <a:p>
            <a:fld id="{33AAE042-947A-4233-A2BA-DD413769407C}" type="slidenum">
              <a:rPr lang="en-US" altLang="zh-CN">
                <a:latin typeface="Arial" charset="0"/>
              </a:rPr>
              <a:pPr/>
              <a:t>10</a:t>
            </a:fld>
            <a:endParaRPr lang="en-US" altLang="zh-CN">
              <a:latin typeface="Arial" charset="0"/>
            </a:endParaRPr>
          </a:p>
        </p:txBody>
      </p:sp>
      <p:sp>
        <p:nvSpPr>
          <p:cNvPr id="43013" name="Rectangle 2"/>
          <p:cNvSpPr>
            <a:spLocks noGrp="1" noRot="1" noChangeArrowheads="1"/>
          </p:cNvSpPr>
          <p:nvPr>
            <p:ph type="title"/>
          </p:nvPr>
        </p:nvSpPr>
        <p:spPr/>
        <p:txBody>
          <a:bodyPr/>
          <a:lstStyle/>
          <a:p>
            <a:pPr eaLnBrk="1" hangingPunct="1"/>
            <a:r>
              <a:rPr lang="en-US" altLang="zh-CN" dirty="0" smtClean="0"/>
              <a:t>Priority Areas</a:t>
            </a:r>
          </a:p>
        </p:txBody>
      </p:sp>
      <p:sp>
        <p:nvSpPr>
          <p:cNvPr id="43014" name="Rectangle 3"/>
          <p:cNvSpPr>
            <a:spLocks noGrp="1" noRot="1" noChangeArrowheads="1"/>
          </p:cNvSpPr>
          <p:nvPr>
            <p:ph type="body" idx="1"/>
          </p:nvPr>
        </p:nvSpPr>
        <p:spPr>
          <a:xfrm>
            <a:off x="428596" y="1643050"/>
            <a:ext cx="8358246" cy="4483113"/>
          </a:xfrm>
        </p:spPr>
        <p:txBody>
          <a:bodyPr/>
          <a:lstStyle/>
          <a:p>
            <a:pPr>
              <a:lnSpc>
                <a:spcPct val="100000"/>
              </a:lnSpc>
            </a:pPr>
            <a:r>
              <a:rPr lang="en-US" sz="2400" dirty="0" smtClean="0"/>
              <a:t>Applied research based on the societal needs:</a:t>
            </a:r>
          </a:p>
          <a:p>
            <a:pPr lvl="1">
              <a:lnSpc>
                <a:spcPct val="100000"/>
              </a:lnSpc>
            </a:pPr>
            <a:r>
              <a:rPr lang="en-US" sz="2000" dirty="0" smtClean="0"/>
              <a:t>Energy, water resources, environmental protection, health, agriculture, manufacturing, service, and etc ;</a:t>
            </a:r>
          </a:p>
          <a:p>
            <a:pPr>
              <a:lnSpc>
                <a:spcPct val="100000"/>
              </a:lnSpc>
            </a:pPr>
            <a:r>
              <a:rPr lang="en-US" sz="2400" dirty="0" smtClean="0"/>
              <a:t>Mega Projects:</a:t>
            </a:r>
          </a:p>
          <a:p>
            <a:pPr lvl="1">
              <a:lnSpc>
                <a:spcPct val="100000"/>
              </a:lnSpc>
            </a:pPr>
            <a:r>
              <a:rPr lang="en-US" sz="2000" dirty="0" smtClean="0"/>
              <a:t>Semiconductor manufacturing, broadband wireless mobile communication, nuclear power water pollution treatment, power, AIDS and Hepatitis, aircraft manufacturing, space exploration and etc.</a:t>
            </a:r>
          </a:p>
          <a:p>
            <a:pPr>
              <a:lnSpc>
                <a:spcPct val="100000"/>
              </a:lnSpc>
            </a:pPr>
            <a:r>
              <a:rPr lang="en-US" sz="2400" dirty="0" smtClean="0"/>
              <a:t>Frontier Technologies:</a:t>
            </a:r>
          </a:p>
          <a:p>
            <a:pPr lvl="1">
              <a:lnSpc>
                <a:spcPct val="100000"/>
              </a:lnSpc>
            </a:pPr>
            <a:r>
              <a:rPr lang="en-US" sz="2000" dirty="0" smtClean="0"/>
              <a:t>Bio-tech, IT, new materials, new energy, space…</a:t>
            </a:r>
          </a:p>
          <a:p>
            <a:pPr>
              <a:lnSpc>
                <a:spcPct val="100000"/>
              </a:lnSpc>
            </a:pPr>
            <a:r>
              <a:rPr lang="en-US" sz="2400" dirty="0" smtClean="0"/>
              <a:t>Important basic research</a:t>
            </a:r>
          </a:p>
          <a:p>
            <a:pPr lvl="1">
              <a:lnSpc>
                <a:spcPct val="100000"/>
              </a:lnSpc>
            </a:pPr>
            <a:r>
              <a:rPr lang="en-US" sz="2000" dirty="0" smtClean="0"/>
              <a:t>In broad areas and interdisciplinary areas.</a:t>
            </a:r>
            <a:endParaRPr lang="en-US" altLang="zh-CN" sz="1600" dirty="0" smtClean="0"/>
          </a:p>
        </p:txBody>
      </p:sp>
      <p:sp>
        <p:nvSpPr>
          <p:cNvPr id="7"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dirty="0" smtClean="0"/>
              <a:t>© Jun Jin, CPA-ZJU</a:t>
            </a:r>
            <a:endParaRPr lang="en-US" altLang="zh-CN" dirty="0"/>
          </a:p>
        </p:txBody>
      </p:sp>
    </p:spTree>
    <p:extLst>
      <p:ext uri="{BB962C8B-B14F-4D97-AF65-F5344CB8AC3E}">
        <p14:creationId xmlns:p14="http://schemas.microsoft.com/office/powerpoint/2010/main" val="28308491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296144"/>
          </a:xfrm>
        </p:spPr>
        <p:txBody>
          <a:bodyPr>
            <a:normAutofit fontScale="90000"/>
          </a:bodyPr>
          <a:lstStyle/>
          <a:p>
            <a:pPr algn="ctr">
              <a:lnSpc>
                <a:spcPct val="120000"/>
              </a:lnSpc>
            </a:pPr>
            <a:r>
              <a:rPr lang="en-US" altLang="zh-CN" dirty="0" smtClean="0">
                <a:solidFill>
                  <a:schemeClr val="accent2"/>
                </a:solidFill>
                <a:effectLst>
                  <a:outerShdw blurRad="38100" dist="38100" dir="2700000" algn="tl">
                    <a:srgbClr val="000000">
                      <a:alpha val="43137"/>
                    </a:srgbClr>
                  </a:outerShdw>
                </a:effectLst>
              </a:rPr>
              <a:t>Some issues:</a:t>
            </a:r>
            <a:br>
              <a:rPr lang="en-US" altLang="zh-CN" dirty="0" smtClean="0">
                <a:solidFill>
                  <a:schemeClr val="accent2"/>
                </a:solidFill>
                <a:effectLst>
                  <a:outerShdw blurRad="38100" dist="38100" dir="2700000" algn="tl">
                    <a:srgbClr val="000000">
                      <a:alpha val="43137"/>
                    </a:srgbClr>
                  </a:outerShdw>
                </a:effectLst>
              </a:rPr>
            </a:br>
            <a:r>
              <a:rPr lang="en-US" altLang="zh-CN" sz="3200" dirty="0" smtClean="0">
                <a:solidFill>
                  <a:schemeClr val="tx1"/>
                </a:solidFill>
              </a:rPr>
              <a:t>Chinese philosophy and culture</a:t>
            </a:r>
            <a:endParaRPr lang="zh-CN" altLang="en-US" sz="3200" dirty="0">
              <a:solidFill>
                <a:schemeClr val="tx1"/>
              </a:solidFill>
            </a:endParaRPr>
          </a:p>
        </p:txBody>
      </p:sp>
      <p:sp>
        <p:nvSpPr>
          <p:cNvPr id="6" name="Slide Number Placeholder 5"/>
          <p:cNvSpPr>
            <a:spLocks noGrp="1"/>
          </p:cNvSpPr>
          <p:nvPr>
            <p:ph type="sldNum" sz="quarter" idx="12"/>
          </p:nvPr>
        </p:nvSpPr>
        <p:spPr/>
        <p:txBody>
          <a:bodyPr/>
          <a:lstStyle/>
          <a:p>
            <a:fld id="{2FC97F95-4D09-4E2F-8C18-9F8E0AF01BA7}" type="slidenum">
              <a:rPr lang="en-US" altLang="zh-CN" smtClean="0"/>
              <a:pPr/>
              <a:t>11</a:t>
            </a:fld>
            <a:endParaRPr lang="en-US" altLang="zh-CN"/>
          </a:p>
        </p:txBody>
      </p:sp>
      <p:sp>
        <p:nvSpPr>
          <p:cNvPr id="7"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39420710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20080"/>
          </a:xfrm>
        </p:spPr>
        <p:txBody>
          <a:bodyPr>
            <a:normAutofit fontScale="90000"/>
          </a:bodyPr>
          <a:lstStyle/>
          <a:p>
            <a:r>
              <a:rPr lang="en-US" dirty="0" smtClean="0"/>
              <a:t>Confucianism</a:t>
            </a:r>
            <a:endParaRPr lang="nl-BE" dirty="0"/>
          </a:p>
        </p:txBody>
      </p:sp>
      <p:sp>
        <p:nvSpPr>
          <p:cNvPr id="3" name="Content Placeholder 2"/>
          <p:cNvSpPr>
            <a:spLocks noGrp="1"/>
          </p:cNvSpPr>
          <p:nvPr>
            <p:ph idx="1"/>
          </p:nvPr>
        </p:nvSpPr>
        <p:spPr>
          <a:xfrm>
            <a:off x="285720" y="1628800"/>
            <a:ext cx="5857916" cy="4497363"/>
          </a:xfrm>
        </p:spPr>
        <p:txBody>
          <a:bodyPr>
            <a:normAutofit lnSpcReduction="10000"/>
          </a:bodyPr>
          <a:lstStyle/>
          <a:p>
            <a:pPr>
              <a:lnSpc>
                <a:spcPct val="100000"/>
              </a:lnSpc>
            </a:pPr>
            <a:r>
              <a:rPr lang="en-US" sz="2400" dirty="0" smtClean="0"/>
              <a:t>The core of traditional culture</a:t>
            </a:r>
          </a:p>
          <a:p>
            <a:pPr>
              <a:lnSpc>
                <a:spcPct val="100000"/>
              </a:lnSpc>
            </a:pPr>
            <a:r>
              <a:rPr lang="en-US" sz="2400" dirty="0" smtClean="0"/>
              <a:t>Emphasize: regulation, moral, and personality</a:t>
            </a:r>
          </a:p>
          <a:p>
            <a:pPr>
              <a:lnSpc>
                <a:spcPct val="100000"/>
              </a:lnSpc>
            </a:pPr>
            <a:r>
              <a:rPr lang="en-US" sz="2400" dirty="0" smtClean="0"/>
              <a:t>People-oriented</a:t>
            </a:r>
          </a:p>
          <a:p>
            <a:pPr>
              <a:lnSpc>
                <a:spcPct val="100000"/>
              </a:lnSpc>
            </a:pPr>
            <a:r>
              <a:rPr lang="en-US" sz="2400" dirty="0" smtClean="0"/>
              <a:t>Influence over the history, social structure and the people of China and Asia</a:t>
            </a:r>
          </a:p>
          <a:p>
            <a:pPr>
              <a:lnSpc>
                <a:spcPct val="100000"/>
              </a:lnSpc>
            </a:pPr>
            <a:r>
              <a:rPr lang="en-US" sz="2400" dirty="0" smtClean="0"/>
              <a:t>The role of Confucius: especially on education</a:t>
            </a:r>
          </a:p>
          <a:p>
            <a:pPr lvl="1">
              <a:lnSpc>
                <a:spcPct val="100000"/>
              </a:lnSpc>
            </a:pPr>
            <a:r>
              <a:rPr lang="en-US" sz="2000" dirty="0" smtClean="0"/>
              <a:t>Impact on the Chinese intellect</a:t>
            </a:r>
          </a:p>
          <a:p>
            <a:pPr lvl="1">
              <a:lnSpc>
                <a:spcPct val="100000"/>
              </a:lnSpc>
            </a:pPr>
            <a:r>
              <a:rPr lang="en-US" sz="2000" dirty="0" smtClean="0"/>
              <a:t>e.g. Studying without thinking leads to confusion; thinking without studying leads to laziness </a:t>
            </a:r>
            <a:endParaRPr lang="nl-BE" sz="2000" dirty="0"/>
          </a:p>
        </p:txBody>
      </p:sp>
      <p:sp>
        <p:nvSpPr>
          <p:cNvPr id="6" name="Slide Number Placeholder 5"/>
          <p:cNvSpPr>
            <a:spLocks noGrp="1"/>
          </p:cNvSpPr>
          <p:nvPr>
            <p:ph type="sldNum" sz="quarter" idx="12"/>
          </p:nvPr>
        </p:nvSpPr>
        <p:spPr/>
        <p:txBody>
          <a:bodyPr/>
          <a:lstStyle/>
          <a:p>
            <a:fld id="{C5BD937F-564C-4E8B-B3C4-CEF0BA59ADC5}" type="slidenum">
              <a:rPr lang="en-US" altLang="zh-CN" smtClean="0"/>
              <a:pPr/>
              <a:t>12</a:t>
            </a:fld>
            <a:endParaRPr lang="en-US" altLang="zh-CN"/>
          </a:p>
        </p:txBody>
      </p:sp>
      <p:pic>
        <p:nvPicPr>
          <p:cNvPr id="5122" name="Picture 2" descr="http://english.gov.cn/test/images/images/00123f3c47bd0592dd460d.jpg"/>
          <p:cNvPicPr>
            <a:picLocks noChangeAspect="1" noChangeArrowheads="1"/>
          </p:cNvPicPr>
          <p:nvPr/>
        </p:nvPicPr>
        <p:blipFill>
          <a:blip r:embed="rId2" cstate="print"/>
          <a:srcRect/>
          <a:stretch>
            <a:fillRect/>
          </a:stretch>
        </p:blipFill>
        <p:spPr bwMode="auto">
          <a:xfrm>
            <a:off x="6012202" y="3286124"/>
            <a:ext cx="3131798" cy="1857388"/>
          </a:xfrm>
          <a:prstGeom prst="rect">
            <a:avLst/>
          </a:prstGeom>
          <a:noFill/>
        </p:spPr>
      </p:pic>
      <p:sp>
        <p:nvSpPr>
          <p:cNvPr id="9" name="TextBox 8"/>
          <p:cNvSpPr txBox="1"/>
          <p:nvPr/>
        </p:nvSpPr>
        <p:spPr>
          <a:xfrm>
            <a:off x="6572264" y="5429264"/>
            <a:ext cx="2428892" cy="369332"/>
          </a:xfrm>
          <a:prstGeom prst="rect">
            <a:avLst/>
          </a:prstGeom>
          <a:noFill/>
        </p:spPr>
        <p:txBody>
          <a:bodyPr wrap="square" rtlCol="0">
            <a:spAutoFit/>
          </a:bodyPr>
          <a:lstStyle/>
          <a:p>
            <a:r>
              <a:rPr lang="en-US" b="1" smtClean="0"/>
              <a:t>Temple of Confucius</a:t>
            </a:r>
            <a:endParaRPr lang="en-US"/>
          </a:p>
        </p:txBody>
      </p:sp>
      <p:pic>
        <p:nvPicPr>
          <p:cNvPr id="233474" name="Picture 2" descr="http://imgsrc.baidu.com/baike/abpic/item/8bc3a7019d3bee15728da567.jpg"/>
          <p:cNvPicPr>
            <a:picLocks noChangeAspect="1" noChangeArrowheads="1"/>
          </p:cNvPicPr>
          <p:nvPr/>
        </p:nvPicPr>
        <p:blipFill>
          <a:blip r:embed="rId3" cstate="print"/>
          <a:srcRect/>
          <a:stretch>
            <a:fillRect/>
          </a:stretch>
        </p:blipFill>
        <p:spPr bwMode="auto">
          <a:xfrm>
            <a:off x="6929454" y="642918"/>
            <a:ext cx="1504950" cy="1895476"/>
          </a:xfrm>
          <a:prstGeom prst="rect">
            <a:avLst/>
          </a:prstGeom>
          <a:noFill/>
        </p:spPr>
      </p:pic>
      <p:sp>
        <p:nvSpPr>
          <p:cNvPr id="10"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32002711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Laos: Tao Te </a:t>
            </a:r>
            <a:r>
              <a:rPr lang="en-US" dirty="0" err="1" smtClean="0"/>
              <a:t>Ching</a:t>
            </a:r>
            <a:endParaRPr lang="nl-BE" dirty="0"/>
          </a:p>
        </p:txBody>
      </p:sp>
      <p:sp>
        <p:nvSpPr>
          <p:cNvPr id="3" name="Content Placeholder 2"/>
          <p:cNvSpPr>
            <a:spLocks noGrp="1"/>
          </p:cNvSpPr>
          <p:nvPr>
            <p:ph idx="1"/>
          </p:nvPr>
        </p:nvSpPr>
        <p:spPr>
          <a:xfrm>
            <a:off x="457200" y="1988840"/>
            <a:ext cx="5829312" cy="4137323"/>
          </a:xfrm>
        </p:spPr>
        <p:txBody>
          <a:bodyPr>
            <a:normAutofit lnSpcReduction="10000"/>
          </a:bodyPr>
          <a:lstStyle/>
          <a:p>
            <a:pPr>
              <a:lnSpc>
                <a:spcPct val="100000"/>
              </a:lnSpc>
            </a:pPr>
            <a:r>
              <a:rPr lang="nl-BE" dirty="0" err="1" smtClean="0"/>
              <a:t>Work</a:t>
            </a:r>
            <a:r>
              <a:rPr lang="nl-BE" dirty="0" smtClean="0"/>
              <a:t>: </a:t>
            </a:r>
            <a:r>
              <a:rPr lang="nl-BE" dirty="0" err="1" smtClean="0"/>
              <a:t>Tao</a:t>
            </a:r>
            <a:r>
              <a:rPr lang="nl-BE" dirty="0" smtClean="0"/>
              <a:t> Te </a:t>
            </a:r>
            <a:r>
              <a:rPr lang="nl-BE" dirty="0" err="1" smtClean="0"/>
              <a:t>Ching</a:t>
            </a:r>
            <a:endParaRPr lang="en-US" dirty="0" smtClean="0"/>
          </a:p>
          <a:p>
            <a:pPr>
              <a:lnSpc>
                <a:spcPct val="100000"/>
              </a:lnSpc>
            </a:pPr>
            <a:r>
              <a:rPr lang="en-US" dirty="0" smtClean="0"/>
              <a:t>About the nature rules, and methodologies to do things</a:t>
            </a:r>
          </a:p>
          <a:p>
            <a:pPr>
              <a:lnSpc>
                <a:spcPct val="100000"/>
              </a:lnSpc>
            </a:pPr>
            <a:r>
              <a:rPr lang="en-US" dirty="0" smtClean="0"/>
              <a:t>Some theories:</a:t>
            </a:r>
          </a:p>
          <a:p>
            <a:pPr lvl="1">
              <a:lnSpc>
                <a:spcPct val="100000"/>
              </a:lnSpc>
            </a:pPr>
            <a:r>
              <a:rPr lang="en-US" b="1" dirty="0" smtClean="0">
                <a:solidFill>
                  <a:schemeClr val="accent6"/>
                </a:solidFill>
              </a:rPr>
              <a:t>Wu Wei: non action</a:t>
            </a:r>
          </a:p>
          <a:p>
            <a:pPr lvl="2">
              <a:lnSpc>
                <a:spcPct val="100000"/>
              </a:lnSpc>
            </a:pPr>
            <a:r>
              <a:rPr lang="en-US" b="1" dirty="0" smtClean="0">
                <a:solidFill>
                  <a:schemeClr val="accent6"/>
                </a:solidFill>
              </a:rPr>
              <a:t>Without intention, It manifests all things</a:t>
            </a:r>
          </a:p>
          <a:p>
            <a:pPr lvl="1">
              <a:lnSpc>
                <a:spcPct val="100000"/>
              </a:lnSpc>
            </a:pPr>
            <a:r>
              <a:rPr lang="en-US" dirty="0" smtClean="0"/>
              <a:t>The tangible is manifested from the intangible</a:t>
            </a:r>
          </a:p>
          <a:p>
            <a:pPr lvl="1">
              <a:lnSpc>
                <a:spcPct val="100000"/>
              </a:lnSpc>
            </a:pPr>
            <a:endParaRPr lang="nl-BE" dirty="0"/>
          </a:p>
        </p:txBody>
      </p:sp>
      <p:sp>
        <p:nvSpPr>
          <p:cNvPr id="6" name="Slide Number Placeholder 5"/>
          <p:cNvSpPr>
            <a:spLocks noGrp="1"/>
          </p:cNvSpPr>
          <p:nvPr>
            <p:ph type="sldNum" sz="quarter" idx="12"/>
          </p:nvPr>
        </p:nvSpPr>
        <p:spPr/>
        <p:txBody>
          <a:bodyPr/>
          <a:lstStyle/>
          <a:p>
            <a:fld id="{C5BD937F-564C-4E8B-B3C4-CEF0BA59ADC5}" type="slidenum">
              <a:rPr lang="en-US" altLang="zh-CN" smtClean="0"/>
              <a:pPr/>
              <a:t>13</a:t>
            </a:fld>
            <a:endParaRPr lang="en-US" altLang="zh-CN"/>
          </a:p>
        </p:txBody>
      </p:sp>
      <p:sp>
        <p:nvSpPr>
          <p:cNvPr id="10" name="Right Arrow 9"/>
          <p:cNvSpPr/>
          <p:nvPr/>
        </p:nvSpPr>
        <p:spPr bwMode="auto">
          <a:xfrm>
            <a:off x="6215074" y="4714884"/>
            <a:ext cx="785818" cy="714380"/>
          </a:xfrm>
          <a:prstGeom prst="rightArrow">
            <a:avLst/>
          </a:prstGeom>
          <a:solidFill>
            <a:srgbClr val="CCFFCC"/>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0" lang="nl-BE" sz="3200" b="1" i="0" u="none" strike="noStrike" cap="none" normalizeH="0" baseline="0" smtClean="0">
              <a:ln>
                <a:noFill/>
              </a:ln>
              <a:solidFill>
                <a:schemeClr val="tx1"/>
              </a:solidFill>
              <a:effectLst/>
              <a:latin typeface="Arial" charset="0"/>
              <a:ea typeface="SimSun" pitchFamily="2" charset="-122"/>
            </a:endParaRPr>
          </a:p>
        </p:txBody>
      </p:sp>
      <p:sp>
        <p:nvSpPr>
          <p:cNvPr id="11" name="TextBox 10"/>
          <p:cNvSpPr txBox="1"/>
          <p:nvPr/>
        </p:nvSpPr>
        <p:spPr>
          <a:xfrm>
            <a:off x="7215206" y="4643446"/>
            <a:ext cx="1643074" cy="830997"/>
          </a:xfrm>
          <a:prstGeom prst="rect">
            <a:avLst/>
          </a:prstGeom>
          <a:noFill/>
          <a:ln>
            <a:solidFill>
              <a:srgbClr val="FF9900"/>
            </a:solidFill>
          </a:ln>
        </p:spPr>
        <p:txBody>
          <a:bodyPr wrap="square" rtlCol="0">
            <a:spAutoFit/>
          </a:bodyPr>
          <a:lstStyle/>
          <a:p>
            <a:r>
              <a:rPr lang="en-US" sz="2400" b="1" dirty="0" smtClean="0">
                <a:effectLst>
                  <a:outerShdw blurRad="38100" dist="38100" dir="2700000" algn="tl">
                    <a:srgbClr val="000000">
                      <a:alpha val="43137"/>
                    </a:srgbClr>
                  </a:outerShdw>
                </a:effectLst>
              </a:rPr>
              <a:t>Religion: Taoism</a:t>
            </a:r>
            <a:endParaRPr lang="nl-BE" sz="2400" b="1" dirty="0">
              <a:effectLst>
                <a:outerShdw blurRad="38100" dist="38100" dir="2700000" algn="tl">
                  <a:srgbClr val="000000">
                    <a:alpha val="43137"/>
                  </a:srgbClr>
                </a:outerShdw>
              </a:effectLst>
            </a:endParaRPr>
          </a:p>
        </p:txBody>
      </p:sp>
      <p:pic>
        <p:nvPicPr>
          <p:cNvPr id="232450" name="Picture 2" descr="http://imgsrc.baidu.com/baike/abpic/item/d5462bfa1566a0939f514663.jpg"/>
          <p:cNvPicPr>
            <a:picLocks noChangeAspect="1" noChangeArrowheads="1"/>
          </p:cNvPicPr>
          <p:nvPr/>
        </p:nvPicPr>
        <p:blipFill>
          <a:blip r:embed="rId2" cstate="print"/>
          <a:srcRect/>
          <a:stretch>
            <a:fillRect/>
          </a:stretch>
        </p:blipFill>
        <p:spPr bwMode="auto">
          <a:xfrm>
            <a:off x="6572264" y="1643050"/>
            <a:ext cx="2164898" cy="2143140"/>
          </a:xfrm>
          <a:prstGeom prst="rect">
            <a:avLst/>
          </a:prstGeom>
          <a:noFill/>
        </p:spPr>
      </p:pic>
      <p:sp>
        <p:nvSpPr>
          <p:cNvPr id="12"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32676022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Laos: Taoism</a:t>
            </a:r>
            <a:endParaRPr lang="nl-BE" dirty="0"/>
          </a:p>
        </p:txBody>
      </p:sp>
      <p:sp>
        <p:nvSpPr>
          <p:cNvPr id="3" name="Content Placeholder 2"/>
          <p:cNvSpPr>
            <a:spLocks noGrp="1"/>
          </p:cNvSpPr>
          <p:nvPr>
            <p:ph idx="1"/>
          </p:nvPr>
        </p:nvSpPr>
        <p:spPr>
          <a:xfrm>
            <a:off x="457200" y="1643050"/>
            <a:ext cx="5829312" cy="4483113"/>
          </a:xfrm>
        </p:spPr>
        <p:txBody>
          <a:bodyPr/>
          <a:lstStyle/>
          <a:p>
            <a:r>
              <a:rPr lang="en-US" dirty="0" smtClean="0"/>
              <a:t>About 2000 years</a:t>
            </a:r>
          </a:p>
          <a:p>
            <a:r>
              <a:rPr lang="en-US" dirty="0" smtClean="0"/>
              <a:t>Emphasize the link between human and nature</a:t>
            </a:r>
          </a:p>
          <a:p>
            <a:r>
              <a:rPr lang="en-US" dirty="0" smtClean="0"/>
              <a:t>Peaceful</a:t>
            </a:r>
          </a:p>
          <a:p>
            <a:endParaRPr lang="en-US" dirty="0" smtClean="0"/>
          </a:p>
          <a:p>
            <a:endParaRPr lang="nl-BE" dirty="0"/>
          </a:p>
        </p:txBody>
      </p:sp>
      <p:sp>
        <p:nvSpPr>
          <p:cNvPr id="6" name="Slide Number Placeholder 5"/>
          <p:cNvSpPr>
            <a:spLocks noGrp="1"/>
          </p:cNvSpPr>
          <p:nvPr>
            <p:ph type="sldNum" sz="quarter" idx="12"/>
          </p:nvPr>
        </p:nvSpPr>
        <p:spPr/>
        <p:txBody>
          <a:bodyPr/>
          <a:lstStyle/>
          <a:p>
            <a:fld id="{C5BD937F-564C-4E8B-B3C4-CEF0BA59ADC5}" type="slidenum">
              <a:rPr lang="en-US" altLang="zh-CN" smtClean="0"/>
              <a:pPr/>
              <a:t>14</a:t>
            </a:fld>
            <a:endParaRPr lang="en-US" altLang="zh-CN"/>
          </a:p>
        </p:txBody>
      </p:sp>
      <p:pic>
        <p:nvPicPr>
          <p:cNvPr id="4098" name="Picture 2" descr="http://english.gov.cn/test/images/images/00123f3c47bd0592dae809.jpg"/>
          <p:cNvPicPr>
            <a:picLocks noChangeAspect="1" noChangeArrowheads="1"/>
          </p:cNvPicPr>
          <p:nvPr/>
        </p:nvPicPr>
        <p:blipFill>
          <a:blip r:embed="rId2" cstate="print"/>
          <a:srcRect/>
          <a:stretch>
            <a:fillRect/>
          </a:stretch>
        </p:blipFill>
        <p:spPr bwMode="auto">
          <a:xfrm>
            <a:off x="6162618" y="1785926"/>
            <a:ext cx="2981382" cy="1643074"/>
          </a:xfrm>
          <a:prstGeom prst="rect">
            <a:avLst/>
          </a:prstGeom>
          <a:noFill/>
        </p:spPr>
      </p:pic>
      <p:sp>
        <p:nvSpPr>
          <p:cNvPr id="9" name="TextBox 8"/>
          <p:cNvSpPr txBox="1"/>
          <p:nvPr/>
        </p:nvSpPr>
        <p:spPr>
          <a:xfrm>
            <a:off x="6072198" y="3714752"/>
            <a:ext cx="3214678" cy="523220"/>
          </a:xfrm>
          <a:prstGeom prst="rect">
            <a:avLst/>
          </a:prstGeom>
          <a:noFill/>
        </p:spPr>
        <p:txBody>
          <a:bodyPr wrap="square" rtlCol="0">
            <a:spAutoFit/>
          </a:bodyPr>
          <a:lstStyle/>
          <a:p>
            <a:r>
              <a:rPr lang="en-US" sz="1400" b="1" dirty="0" smtClean="0"/>
              <a:t>Ancient Architectural Complex in </a:t>
            </a:r>
            <a:r>
              <a:rPr lang="en-US" sz="1400" b="1" dirty="0" err="1" smtClean="0"/>
              <a:t>Wudangshan</a:t>
            </a:r>
            <a:r>
              <a:rPr lang="en-US" sz="1400" b="1" dirty="0" smtClean="0"/>
              <a:t> Mountain</a:t>
            </a:r>
            <a:endParaRPr lang="nl-BE" sz="1400" dirty="0"/>
          </a:p>
        </p:txBody>
      </p:sp>
      <p:sp>
        <p:nvSpPr>
          <p:cNvPr id="10"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35243048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Yin and Yang</a:t>
            </a:r>
            <a:endParaRPr lang="nl-BE" dirty="0"/>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t>Moon and Sun</a:t>
            </a:r>
          </a:p>
          <a:p>
            <a:pPr>
              <a:lnSpc>
                <a:spcPct val="100000"/>
              </a:lnSpc>
            </a:pPr>
            <a:r>
              <a:rPr lang="en-US" dirty="0" smtClean="0"/>
              <a:t>Female and male</a:t>
            </a:r>
          </a:p>
          <a:p>
            <a:pPr>
              <a:lnSpc>
                <a:spcPct val="100000"/>
              </a:lnSpc>
            </a:pPr>
            <a:r>
              <a:rPr lang="en-US" dirty="0" smtClean="0"/>
              <a:t>Dark and bright</a:t>
            </a:r>
          </a:p>
          <a:p>
            <a:pPr>
              <a:lnSpc>
                <a:spcPct val="100000"/>
              </a:lnSpc>
            </a:pPr>
            <a:r>
              <a:rPr lang="en-US" dirty="0" smtClean="0"/>
              <a:t>Food</a:t>
            </a:r>
          </a:p>
          <a:p>
            <a:pPr>
              <a:lnSpc>
                <a:spcPct val="100000"/>
              </a:lnSpc>
              <a:buFont typeface="Wingdings" pitchFamily="2" charset="2"/>
              <a:buChar char="è"/>
            </a:pPr>
            <a:r>
              <a:rPr lang="en-US" b="1" dirty="0" smtClean="0">
                <a:solidFill>
                  <a:schemeClr val="accent6"/>
                </a:solidFill>
                <a:effectLst>
                  <a:outerShdw blurRad="38100" dist="38100" dir="2700000" algn="tl">
                    <a:srgbClr val="000000">
                      <a:alpha val="43137"/>
                    </a:srgbClr>
                  </a:outerShdw>
                </a:effectLst>
                <a:sym typeface="Wingdings" pitchFamily="2" charset="2"/>
              </a:rPr>
              <a:t>Harmony, balance </a:t>
            </a:r>
          </a:p>
          <a:p>
            <a:pPr>
              <a:lnSpc>
                <a:spcPct val="100000"/>
              </a:lnSpc>
              <a:buFont typeface="Wingdings" pitchFamily="2" charset="2"/>
              <a:buChar char="è"/>
            </a:pPr>
            <a:r>
              <a:rPr lang="en-US" dirty="0" smtClean="0"/>
              <a:t>Usage example: </a:t>
            </a:r>
            <a:r>
              <a:rPr lang="en-US" u="sng" dirty="0" smtClean="0"/>
              <a:t>mostly, danger is not on the opposite of safety,  it hides in the safety</a:t>
            </a:r>
            <a:r>
              <a:rPr lang="en-US" dirty="0" smtClean="0"/>
              <a:t> 	</a:t>
            </a:r>
            <a:r>
              <a:rPr lang="en-US" i="1" dirty="0" smtClean="0"/>
              <a:t>who drowned?</a:t>
            </a:r>
          </a:p>
        </p:txBody>
      </p:sp>
      <p:sp>
        <p:nvSpPr>
          <p:cNvPr id="6" name="Slide Number Placeholder 5"/>
          <p:cNvSpPr>
            <a:spLocks noGrp="1"/>
          </p:cNvSpPr>
          <p:nvPr>
            <p:ph type="sldNum" sz="quarter" idx="12"/>
          </p:nvPr>
        </p:nvSpPr>
        <p:spPr/>
        <p:txBody>
          <a:bodyPr/>
          <a:lstStyle/>
          <a:p>
            <a:fld id="{C5BD937F-564C-4E8B-B3C4-CEF0BA59ADC5}" type="slidenum">
              <a:rPr lang="en-US" altLang="zh-CN" smtClean="0"/>
              <a:pPr/>
              <a:t>15</a:t>
            </a:fld>
            <a:endParaRPr lang="en-US" altLang="zh-CN"/>
          </a:p>
        </p:txBody>
      </p:sp>
      <p:pic>
        <p:nvPicPr>
          <p:cNvPr id="3074" name="Picture 2" descr="http://imgsrc.baidu.com/baike/abpic/item/bd704260c4d1c9c08db10dbe.jpg">
            <a:hlinkClick r:id="rId2"/>
          </p:cNvPr>
          <p:cNvPicPr>
            <a:picLocks noChangeAspect="1" noChangeArrowheads="1"/>
          </p:cNvPicPr>
          <p:nvPr/>
        </p:nvPicPr>
        <p:blipFill>
          <a:blip r:embed="rId3" cstate="print"/>
          <a:srcRect/>
          <a:stretch>
            <a:fillRect/>
          </a:stretch>
        </p:blipFill>
        <p:spPr bwMode="auto">
          <a:xfrm>
            <a:off x="5292080" y="1844824"/>
            <a:ext cx="2232435" cy="1785950"/>
          </a:xfrm>
          <a:prstGeom prst="rect">
            <a:avLst/>
          </a:prstGeom>
          <a:noFill/>
        </p:spPr>
      </p:pic>
      <p:sp>
        <p:nvSpPr>
          <p:cNvPr id="8"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1637109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 of War</a:t>
            </a:r>
            <a:endParaRPr lang="nl-BE" dirty="0"/>
          </a:p>
        </p:txBody>
      </p:sp>
      <p:sp>
        <p:nvSpPr>
          <p:cNvPr id="3" name="Content Placeholder 2"/>
          <p:cNvSpPr>
            <a:spLocks noGrp="1"/>
          </p:cNvSpPr>
          <p:nvPr>
            <p:ph idx="1"/>
          </p:nvPr>
        </p:nvSpPr>
        <p:spPr>
          <a:xfrm>
            <a:off x="457200" y="1785926"/>
            <a:ext cx="8229600" cy="4340237"/>
          </a:xfrm>
        </p:spPr>
        <p:txBody>
          <a:bodyPr>
            <a:normAutofit fontScale="92500" lnSpcReduction="10000"/>
          </a:bodyPr>
          <a:lstStyle/>
          <a:p>
            <a:pPr>
              <a:lnSpc>
                <a:spcPct val="100000"/>
              </a:lnSpc>
            </a:pPr>
            <a:r>
              <a:rPr lang="en-US" dirty="0" smtClean="0"/>
              <a:t>Sun Tzu: </a:t>
            </a:r>
          </a:p>
          <a:p>
            <a:pPr lvl="1">
              <a:lnSpc>
                <a:spcPct val="100000"/>
              </a:lnSpc>
            </a:pPr>
            <a:r>
              <a:rPr lang="en-US" dirty="0" smtClean="0"/>
              <a:t>an ancient Chinese military strategist at the Spring and Autumn Period (around 2500 years ago)</a:t>
            </a:r>
          </a:p>
          <a:p>
            <a:pPr lvl="1">
              <a:lnSpc>
                <a:spcPct val="100000"/>
              </a:lnSpc>
            </a:pPr>
            <a:r>
              <a:rPr lang="en-US" dirty="0" smtClean="0">
                <a:hlinkClick r:id="" action="ppaction://noaction"/>
              </a:rPr>
              <a:t>36 strategies</a:t>
            </a:r>
            <a:r>
              <a:rPr lang="en-US" dirty="0" smtClean="0"/>
              <a:t>: widely used in Chinese and Japanese business</a:t>
            </a:r>
          </a:p>
          <a:p>
            <a:pPr lvl="2"/>
            <a:r>
              <a:rPr lang="en-US" dirty="0" smtClean="0"/>
              <a:t>No. 7, Creating something out of nothing</a:t>
            </a:r>
          </a:p>
          <a:p>
            <a:pPr lvl="3"/>
            <a:r>
              <a:rPr lang="en-US" dirty="0" smtClean="0"/>
              <a:t>The role of media</a:t>
            </a:r>
          </a:p>
          <a:p>
            <a:pPr lvl="3"/>
            <a:r>
              <a:rPr lang="en-US" dirty="0" smtClean="0"/>
              <a:t>Rumor</a:t>
            </a:r>
          </a:p>
          <a:p>
            <a:pPr lvl="2"/>
            <a:r>
              <a:rPr lang="en-US" dirty="0" smtClean="0"/>
              <a:t>No.31, using beauty to corrupt the enemy </a:t>
            </a:r>
          </a:p>
          <a:p>
            <a:pPr lvl="2"/>
            <a:r>
              <a:rPr lang="en-US" dirty="0" smtClean="0"/>
              <a:t>No. 36, running away as the best choice</a:t>
            </a:r>
          </a:p>
          <a:p>
            <a:pPr lvl="3"/>
            <a:r>
              <a:rPr lang="en-US" dirty="0" smtClean="0"/>
              <a:t>Keep life and leave as early as possible</a:t>
            </a:r>
            <a:endParaRPr lang="nl-BE" dirty="0" smtClean="0"/>
          </a:p>
        </p:txBody>
      </p:sp>
      <p:sp>
        <p:nvSpPr>
          <p:cNvPr id="6" name="Slide Number Placeholder 5"/>
          <p:cNvSpPr>
            <a:spLocks noGrp="1"/>
          </p:cNvSpPr>
          <p:nvPr>
            <p:ph type="sldNum" sz="quarter" idx="12"/>
          </p:nvPr>
        </p:nvSpPr>
        <p:spPr/>
        <p:txBody>
          <a:bodyPr/>
          <a:lstStyle/>
          <a:p>
            <a:fld id="{C5BD937F-564C-4E8B-B3C4-CEF0BA59ADC5}" type="slidenum">
              <a:rPr lang="en-US" altLang="zh-CN" smtClean="0"/>
              <a:pPr/>
              <a:t>16</a:t>
            </a:fld>
            <a:endParaRPr lang="en-US" altLang="zh-CN"/>
          </a:p>
        </p:txBody>
      </p:sp>
      <p:sp>
        <p:nvSpPr>
          <p:cNvPr id="7"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pic>
        <p:nvPicPr>
          <p:cNvPr id="8" name="Picture 2" descr="http://imgsrc.baidu.com/baike/abpic/item/7ab514d196ddeece572c8407.jpg">
            <a:hlinkClick r:id="rId2"/>
          </p:cNvPr>
          <p:cNvPicPr>
            <a:picLocks noChangeAspect="1" noChangeArrowheads="1"/>
          </p:cNvPicPr>
          <p:nvPr/>
        </p:nvPicPr>
        <p:blipFill>
          <a:blip r:embed="rId3" cstate="print"/>
          <a:srcRect/>
          <a:stretch>
            <a:fillRect/>
          </a:stretch>
        </p:blipFill>
        <p:spPr bwMode="auto">
          <a:xfrm>
            <a:off x="6894345" y="0"/>
            <a:ext cx="1628239" cy="2157417"/>
          </a:xfrm>
          <a:prstGeom prst="rect">
            <a:avLst/>
          </a:prstGeom>
          <a:noFill/>
        </p:spPr>
      </p:pic>
    </p:spTree>
    <p:extLst>
      <p:ext uri="{BB962C8B-B14F-4D97-AF65-F5344CB8AC3E}">
        <p14:creationId xmlns:p14="http://schemas.microsoft.com/office/powerpoint/2010/main" val="1822149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Rot="1" noChangeArrowheads="1"/>
          </p:cNvSpPr>
          <p:nvPr>
            <p:ph type="title"/>
          </p:nvPr>
        </p:nvSpPr>
        <p:spPr>
          <a:xfrm>
            <a:off x="500063" y="571500"/>
            <a:ext cx="8229600" cy="928688"/>
          </a:xfrm>
        </p:spPr>
        <p:txBody>
          <a:bodyPr>
            <a:normAutofit fontScale="90000"/>
          </a:bodyPr>
          <a:lstStyle/>
          <a:p>
            <a:pPr eaLnBrk="1" hangingPunct="1"/>
            <a:r>
              <a:rPr lang="en-GB" altLang="zh-CN" dirty="0" smtClean="0"/>
              <a:t>New Development Strategies in China</a:t>
            </a:r>
            <a:endParaRPr lang="en-US" altLang="zh-CN" dirty="0" smtClean="0"/>
          </a:p>
        </p:txBody>
      </p:sp>
      <p:sp>
        <p:nvSpPr>
          <p:cNvPr id="21510" name="Rectangle 3"/>
          <p:cNvSpPr>
            <a:spLocks noGrp="1" noRot="1" noChangeArrowheads="1"/>
          </p:cNvSpPr>
          <p:nvPr>
            <p:ph idx="1"/>
          </p:nvPr>
        </p:nvSpPr>
        <p:spPr>
          <a:xfrm>
            <a:off x="684213" y="1844675"/>
            <a:ext cx="7920037" cy="4022725"/>
          </a:xfrm>
        </p:spPr>
        <p:txBody>
          <a:bodyPr>
            <a:normAutofit lnSpcReduction="10000"/>
          </a:bodyPr>
          <a:lstStyle/>
          <a:p>
            <a:pPr eaLnBrk="1" hangingPunct="1"/>
            <a:r>
              <a:rPr lang="en-GB" altLang="zh-CN" dirty="0" smtClean="0"/>
              <a:t>Rural area </a:t>
            </a:r>
            <a:r>
              <a:rPr lang="en-GB" altLang="zh-CN" dirty="0" smtClean="0">
                <a:sym typeface="Wingdings" pitchFamily="2" charset="2"/>
              </a:rPr>
              <a:t> </a:t>
            </a:r>
            <a:r>
              <a:rPr lang="en-GB" altLang="zh-CN" dirty="0" smtClean="0"/>
              <a:t>urban </a:t>
            </a:r>
            <a:r>
              <a:rPr lang="en-GB" altLang="zh-CN" dirty="0" smtClean="0">
                <a:sym typeface="Wingdings" pitchFamily="2" charset="2"/>
              </a:rPr>
              <a:t> rural</a:t>
            </a:r>
            <a:endParaRPr lang="en-GB" altLang="zh-CN" dirty="0" smtClean="0"/>
          </a:p>
          <a:p>
            <a:pPr lvl="1" eaLnBrk="1" hangingPunct="1"/>
            <a:r>
              <a:rPr lang="en-US" altLang="zh-CN" dirty="0" smtClean="0"/>
              <a:t>The household contract responsibility system in rural area </a:t>
            </a:r>
            <a:r>
              <a:rPr lang="en-GB" altLang="zh-CN" dirty="0" smtClean="0"/>
              <a:t>1978</a:t>
            </a:r>
          </a:p>
          <a:p>
            <a:pPr lvl="1" eaLnBrk="1" hangingPunct="1"/>
            <a:r>
              <a:rPr lang="en-GB" altLang="zh-CN" dirty="0" smtClean="0"/>
              <a:t>1984 to Cities, individual</a:t>
            </a:r>
          </a:p>
          <a:p>
            <a:pPr lvl="1" eaLnBrk="1" hangingPunct="1"/>
            <a:r>
              <a:rPr lang="en-GB" altLang="zh-CN" dirty="0" smtClean="0"/>
              <a:t>Morden agriculture</a:t>
            </a:r>
          </a:p>
          <a:p>
            <a:pPr eaLnBrk="1" hangingPunct="1"/>
            <a:r>
              <a:rPr lang="en-GB" altLang="zh-CN" dirty="0" smtClean="0"/>
              <a:t>Eastern </a:t>
            </a:r>
            <a:r>
              <a:rPr lang="en-GB" altLang="zh-CN" dirty="0" smtClean="0">
                <a:sym typeface="Wingdings" pitchFamily="2" charset="2"/>
              </a:rPr>
              <a:t> western &amp; North-eastern</a:t>
            </a:r>
          </a:p>
          <a:p>
            <a:pPr eaLnBrk="1" hangingPunct="1"/>
            <a:r>
              <a:rPr lang="en-US" altLang="zh-CN" dirty="0" smtClean="0">
                <a:sym typeface="Wingdings" pitchFamily="2" charset="2"/>
              </a:rPr>
              <a:t>MNCs new strategies in China: moving to the 2</a:t>
            </a:r>
            <a:r>
              <a:rPr lang="en-US" altLang="zh-CN" baseline="30000" dirty="0" smtClean="0">
                <a:sym typeface="Wingdings" pitchFamily="2" charset="2"/>
              </a:rPr>
              <a:t>nd</a:t>
            </a:r>
            <a:r>
              <a:rPr lang="en-US" altLang="zh-CN" dirty="0" smtClean="0">
                <a:sym typeface="Wingdings" pitchFamily="2" charset="2"/>
              </a:rPr>
              <a:t> and 3</a:t>
            </a:r>
            <a:r>
              <a:rPr lang="en-US" altLang="zh-CN" baseline="30000" dirty="0" smtClean="0">
                <a:sym typeface="Wingdings" pitchFamily="2" charset="2"/>
              </a:rPr>
              <a:t>rd</a:t>
            </a:r>
            <a:r>
              <a:rPr lang="en-US" altLang="zh-CN" dirty="0" smtClean="0">
                <a:sym typeface="Wingdings" pitchFamily="2" charset="2"/>
              </a:rPr>
              <a:t> tiers </a:t>
            </a:r>
            <a:r>
              <a:rPr lang="en-US" altLang="zh-CN" smtClean="0">
                <a:sym typeface="Wingdings" pitchFamily="2" charset="2"/>
              </a:rPr>
              <a:t>of cities</a:t>
            </a:r>
          </a:p>
        </p:txBody>
      </p:sp>
      <p:sp>
        <p:nvSpPr>
          <p:cNvPr id="21508" name="Slide Number Placeholder 5"/>
          <p:cNvSpPr>
            <a:spLocks noGrp="1"/>
          </p:cNvSpPr>
          <p:nvPr>
            <p:ph type="sldNum" sz="quarter" idx="12"/>
          </p:nvPr>
        </p:nvSpPr>
        <p:spPr/>
        <p:txBody>
          <a:bodyPr/>
          <a:lstStyle/>
          <a:p>
            <a:pPr fontAlgn="base">
              <a:spcAft>
                <a:spcPct val="0"/>
              </a:spcAft>
              <a:defRPr/>
            </a:pPr>
            <a:fld id="{A108DB28-ECA0-483F-91CC-C4021E38C30F}" type="slidenum">
              <a:rPr lang="en-US" altLang="zh-CN" smtClean="0"/>
              <a:pPr fontAlgn="base">
                <a:spcAft>
                  <a:spcPct val="0"/>
                </a:spcAft>
                <a:defRPr/>
              </a:pPr>
              <a:t>17</a:t>
            </a:fld>
            <a:endParaRPr lang="en-US" altLang="zh-CN" smtClean="0"/>
          </a:p>
        </p:txBody>
      </p:sp>
      <p:sp>
        <p:nvSpPr>
          <p:cNvPr id="7" name="Cloud Callout 6"/>
          <p:cNvSpPr/>
          <p:nvPr/>
        </p:nvSpPr>
        <p:spPr bwMode="auto">
          <a:xfrm>
            <a:off x="5500694" y="1214422"/>
            <a:ext cx="3643306" cy="785818"/>
          </a:xfrm>
          <a:prstGeom prst="cloudCallout">
            <a:avLst>
              <a:gd name="adj1" fmla="val -107919"/>
              <a:gd name="adj2" fmla="val 64476"/>
            </a:avLst>
          </a:prstGeom>
          <a:solidFill>
            <a:srgbClr val="CCFFCC"/>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ea typeface="SimSun" pitchFamily="2" charset="-122"/>
              </a:rPr>
              <a:t>Mao’s theories</a:t>
            </a:r>
            <a:endParaRPr kumimoji="0" lang="nl-BE" sz="2400" b="1" i="0" u="none" strike="noStrike" cap="none" normalizeH="0" baseline="0" dirty="0" smtClean="0">
              <a:ln>
                <a:noFill/>
              </a:ln>
              <a:solidFill>
                <a:schemeClr val="tx1"/>
              </a:solidFill>
              <a:effectLst/>
              <a:latin typeface="Arial" charset="0"/>
              <a:ea typeface="SimSun" pitchFamily="2" charset="-122"/>
            </a:endParaRPr>
          </a:p>
        </p:txBody>
      </p:sp>
      <p:sp>
        <p:nvSpPr>
          <p:cNvPr id="8"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554799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5" name="Platshållare för innehåll 4"/>
          <p:cNvSpPr>
            <a:spLocks noGrp="1"/>
          </p:cNvSpPr>
          <p:nvPr>
            <p:ph idx="1"/>
          </p:nvPr>
        </p:nvSpPr>
        <p:spPr>
          <a:xfrm>
            <a:off x="457200" y="1600201"/>
            <a:ext cx="8479642" cy="4358570"/>
          </a:xfrm>
        </p:spPr>
        <p:txBody>
          <a:bodyPr>
            <a:normAutofit/>
          </a:bodyPr>
          <a:lstStyle/>
          <a:p>
            <a:pPr marL="0" indent="0">
              <a:buNone/>
            </a:pPr>
            <a:r>
              <a:rPr lang="en-US" sz="2400" dirty="0" smtClean="0"/>
              <a:t>09.15-10.00 Innovation climate in China (Jun Jin)</a:t>
            </a:r>
          </a:p>
          <a:p>
            <a:pPr marL="0" indent="0">
              <a:buNone/>
            </a:pPr>
            <a:r>
              <a:rPr lang="en-US" sz="2400" dirty="0" smtClean="0">
                <a:solidFill>
                  <a:srgbClr val="3366FF"/>
                </a:solidFill>
              </a:rPr>
              <a:t>10.00-10.15 break</a:t>
            </a:r>
          </a:p>
          <a:p>
            <a:pPr marL="0" indent="0">
              <a:buNone/>
            </a:pPr>
            <a:r>
              <a:rPr lang="en-US" sz="2400" dirty="0" smtClean="0">
                <a:solidFill>
                  <a:srgbClr val="3366FF"/>
                </a:solidFill>
              </a:rPr>
              <a:t>10.15-11.00 Innovation climate in Sweden (Jun and Anders)</a:t>
            </a:r>
          </a:p>
          <a:p>
            <a:pPr marL="0" indent="0">
              <a:buNone/>
            </a:pPr>
            <a:r>
              <a:rPr lang="en-US" sz="2400" dirty="0" smtClean="0"/>
              <a:t>11.00-11.15 break</a:t>
            </a:r>
          </a:p>
          <a:p>
            <a:pPr marL="0" indent="0">
              <a:buNone/>
            </a:pPr>
            <a:r>
              <a:rPr lang="en-US" sz="2400" dirty="0" smtClean="0"/>
              <a:t>11.15-12.00 Examples from production (Qinmin)</a:t>
            </a:r>
          </a:p>
          <a:p>
            <a:pPr marL="0" indent="0">
              <a:buNone/>
            </a:pPr>
            <a:endParaRPr lang="en-US" sz="2400" dirty="0" smtClean="0"/>
          </a:p>
          <a:p>
            <a:endParaRPr lang="en-US" sz="2400" dirty="0"/>
          </a:p>
        </p:txBody>
      </p:sp>
    </p:spTree>
    <p:extLst>
      <p:ext uri="{BB962C8B-B14F-4D97-AF65-F5344CB8AC3E}">
        <p14:creationId xmlns:p14="http://schemas.microsoft.com/office/powerpoint/2010/main" val="6551287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33208" y="665945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©2012, </a:t>
            </a:r>
            <a:r>
              <a:rPr lang="en-US" sz="1000" dirty="0">
                <a:solidFill>
                  <a:srgbClr val="333333"/>
                </a:solidFill>
                <a:ea typeface="ＭＳ Ｐゴシック" charset="0"/>
                <a:cs typeface="Gill Sans Light" charset="0"/>
                <a:hlinkClick r:id="rId3"/>
              </a:rPr>
              <a:t>andreas.larsson@design.lth.se</a:t>
            </a:r>
            <a:endParaRPr lang="en-US" sz="1000" dirty="0">
              <a:solidFill>
                <a:srgbClr val="333333"/>
              </a:solidFill>
              <a:ea typeface="ＭＳ Ｐゴシック" charset="0"/>
              <a:cs typeface="Gill Sans Light" charset="0"/>
            </a:endParaRPr>
          </a:p>
        </p:txBody>
      </p:sp>
      <p:sp>
        <p:nvSpPr>
          <p:cNvPr id="24578" name="Rectangle 2"/>
          <p:cNvSpPr>
            <a:spLocks/>
          </p:cNvSpPr>
          <p:nvPr/>
        </p:nvSpPr>
        <p:spPr bwMode="auto">
          <a:xfrm>
            <a:off x="6214813" y="6567219"/>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4"/>
              </a:rPr>
              <a:t>http://www.ge.com/innovationbarometer/</a:t>
            </a:r>
            <a:endParaRPr lang="en-US" sz="1400" u="sng" dirty="0">
              <a:ea typeface="ＭＳ Ｐゴシック" charset="0"/>
              <a:cs typeface="Gill Sans Light" charset="0"/>
            </a:endParaRPr>
          </a:p>
        </p:txBody>
      </p:sp>
      <p:grpSp>
        <p:nvGrpSpPr>
          <p:cNvPr id="24581" name="Group 5"/>
          <p:cNvGrpSpPr>
            <a:grpSpLocks/>
          </p:cNvGrpSpPr>
          <p:nvPr/>
        </p:nvGrpSpPr>
        <p:grpSpPr bwMode="auto">
          <a:xfrm>
            <a:off x="426497" y="189550"/>
            <a:ext cx="8494856" cy="6593113"/>
            <a:chOff x="0" y="0"/>
            <a:chExt cx="6336" cy="5096"/>
          </a:xfrm>
        </p:grpSpPr>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l="5078" t="34441" r="20703" b="1930"/>
            <a:stretch>
              <a:fillRect/>
            </a:stretch>
          </p:blipFill>
          <p:spPr bwMode="auto">
            <a:xfrm>
              <a:off x="128" y="96"/>
              <a:ext cx="6080" cy="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458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336" cy="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147079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Lectures</a:t>
            </a:r>
            <a:endParaRPr lang="sv-SE" dirty="0"/>
          </a:p>
        </p:txBody>
      </p:sp>
      <p:sp>
        <p:nvSpPr>
          <p:cNvPr id="3" name="Platshållare för innehåll 2"/>
          <p:cNvSpPr>
            <a:spLocks noGrp="1"/>
          </p:cNvSpPr>
          <p:nvPr>
            <p:ph idx="1"/>
          </p:nvPr>
        </p:nvSpPr>
        <p:spPr>
          <a:xfrm>
            <a:off x="457200" y="1600200"/>
            <a:ext cx="8497530" cy="4310945"/>
          </a:xfrm>
        </p:spPr>
        <p:txBody>
          <a:bodyPr>
            <a:normAutofit fontScale="55000" lnSpcReduction="20000"/>
          </a:bodyPr>
          <a:lstStyle/>
          <a:p>
            <a:pPr marL="0" indent="0">
              <a:buNone/>
            </a:pPr>
            <a:r>
              <a:rPr lang="en-US" dirty="0" smtClean="0"/>
              <a:t>The course will take you from “how to generate innovations”, though “the writing of Business Plans, and understanding Product development and Production” to the “how to sell and market a product”.</a:t>
            </a:r>
            <a:endParaRPr lang="en-US" sz="3300" dirty="0"/>
          </a:p>
          <a:p>
            <a:pPr marL="0" indent="0">
              <a:buNone/>
            </a:pPr>
            <a:endParaRPr lang="en-US" sz="3300" dirty="0"/>
          </a:p>
          <a:p>
            <a:r>
              <a:rPr lang="en-US" sz="3300" dirty="0"/>
              <a:t>Lecture 1: Introduction </a:t>
            </a:r>
          </a:p>
          <a:p>
            <a:r>
              <a:rPr lang="en-US" sz="3300" dirty="0"/>
              <a:t>Lecture 2: Innovation</a:t>
            </a:r>
            <a:r>
              <a:rPr lang="en-US" sz="3300" dirty="0" smtClean="0"/>
              <a:t>-Inspiration</a:t>
            </a:r>
            <a:endParaRPr lang="en-US" sz="3300" dirty="0"/>
          </a:p>
          <a:p>
            <a:r>
              <a:rPr lang="en-US" sz="3300" dirty="0"/>
              <a:t>Lecture 3: Innovation</a:t>
            </a:r>
            <a:r>
              <a:rPr lang="en-US" sz="3300" dirty="0" smtClean="0"/>
              <a:t>-Ideation</a:t>
            </a:r>
            <a:endParaRPr lang="en-US" sz="3300" dirty="0"/>
          </a:p>
          <a:p>
            <a:r>
              <a:rPr lang="en-US" sz="3300" dirty="0"/>
              <a:t>Lecture 4: Innovation</a:t>
            </a:r>
            <a:r>
              <a:rPr lang="en-US" sz="3300" dirty="0" smtClean="0"/>
              <a:t>-Implementation</a:t>
            </a:r>
            <a:endParaRPr lang="en-US" sz="3300" dirty="0"/>
          </a:p>
          <a:p>
            <a:r>
              <a:rPr lang="en-US" sz="3300" dirty="0"/>
              <a:t>Lecture 5: Innovation</a:t>
            </a:r>
            <a:r>
              <a:rPr lang="en-US" sz="3300" dirty="0" smtClean="0"/>
              <a:t>-Innovation </a:t>
            </a:r>
            <a:r>
              <a:rPr lang="en-US" sz="3300" dirty="0"/>
              <a:t>climate and </a:t>
            </a:r>
            <a:r>
              <a:rPr lang="en-US" sz="3300" dirty="0" smtClean="0"/>
              <a:t>Examples </a:t>
            </a:r>
            <a:endParaRPr lang="en-US" sz="3300" dirty="0"/>
          </a:p>
          <a:p>
            <a:r>
              <a:rPr lang="en-US" sz="3300" dirty="0"/>
              <a:t>Lecture 6</a:t>
            </a:r>
            <a:r>
              <a:rPr lang="en-US" sz="3300" dirty="0" smtClean="0"/>
              <a:t>: Product Development, sourcing and Production</a:t>
            </a:r>
            <a:endParaRPr lang="en-US" sz="3300" dirty="0"/>
          </a:p>
          <a:p>
            <a:r>
              <a:rPr lang="en-US" sz="3300" dirty="0" smtClean="0"/>
              <a:t>Lecture </a:t>
            </a:r>
            <a:r>
              <a:rPr lang="en-US" sz="3300" dirty="0"/>
              <a:t>7: </a:t>
            </a:r>
            <a:r>
              <a:rPr lang="en-US" sz="3300" dirty="0" smtClean="0"/>
              <a:t>Business plan</a:t>
            </a:r>
            <a:endParaRPr lang="en-US" sz="3300" dirty="0"/>
          </a:p>
          <a:p>
            <a:r>
              <a:rPr lang="en-US" sz="3300" dirty="0"/>
              <a:t>Lecture 8: Marketing and Sales</a:t>
            </a:r>
          </a:p>
          <a:p>
            <a:r>
              <a:rPr lang="en-US" sz="3300" dirty="0"/>
              <a:t>Lecture 9: Final </a:t>
            </a:r>
            <a:r>
              <a:rPr lang="en-US" sz="3300" dirty="0" smtClean="0"/>
              <a:t>presentation (all day)</a:t>
            </a:r>
            <a:endParaRPr lang="en-US" sz="3300" dirty="0"/>
          </a:p>
          <a:p>
            <a:r>
              <a:rPr lang="en-US" sz="3300" dirty="0"/>
              <a:t>Lecture 10: </a:t>
            </a:r>
            <a:r>
              <a:rPr lang="en-US" sz="3300" dirty="0" smtClean="0"/>
              <a:t>End of course</a:t>
            </a:r>
            <a:endParaRPr lang="en-US" sz="3300" dirty="0"/>
          </a:p>
        </p:txBody>
      </p:sp>
    </p:spTree>
    <p:extLst>
      <p:ext uri="{BB962C8B-B14F-4D97-AF65-F5344CB8AC3E}">
        <p14:creationId xmlns:p14="http://schemas.microsoft.com/office/powerpoint/2010/main" val="4051451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2050" name="Picture 2"/>
          <p:cNvPicPr>
            <a:picLocks noChangeAspect="1" noChangeArrowheads="1"/>
          </p:cNvPicPr>
          <p:nvPr/>
        </p:nvPicPr>
        <p:blipFill>
          <a:blip r:embed="rId3"/>
          <a:srcRect l="21136" t="13206" r="22045" b="5263"/>
          <a:stretch>
            <a:fillRect/>
          </a:stretch>
        </p:blipFill>
        <p:spPr bwMode="auto">
          <a:xfrm>
            <a:off x="484909" y="117984"/>
            <a:ext cx="8074922" cy="6879833"/>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3074" name="Picture 2"/>
          <p:cNvPicPr>
            <a:picLocks noChangeAspect="1" noChangeArrowheads="1"/>
          </p:cNvPicPr>
          <p:nvPr/>
        </p:nvPicPr>
        <p:blipFill>
          <a:blip r:embed="rId3"/>
          <a:srcRect l="19599" t="13397" r="20682"/>
          <a:stretch>
            <a:fillRect/>
          </a:stretch>
        </p:blipFill>
        <p:spPr bwMode="auto">
          <a:xfrm>
            <a:off x="1004080" y="232866"/>
            <a:ext cx="7280939" cy="6269182"/>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1027" name="Picture 3"/>
          <p:cNvPicPr>
            <a:picLocks noChangeAspect="1" noChangeArrowheads="1"/>
          </p:cNvPicPr>
          <p:nvPr/>
        </p:nvPicPr>
        <p:blipFill>
          <a:blip r:embed="rId3"/>
          <a:srcRect/>
          <a:stretch>
            <a:fillRect/>
          </a:stretch>
        </p:blipFill>
        <p:spPr bwMode="auto">
          <a:xfrm>
            <a:off x="202220" y="3283234"/>
            <a:ext cx="8811491" cy="249929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202220" y="1233054"/>
            <a:ext cx="8811491" cy="516363"/>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202220" y="1892724"/>
            <a:ext cx="8811491" cy="479914"/>
          </a:xfrm>
          <a:prstGeom prst="rect">
            <a:avLst/>
          </a:prstGeom>
          <a:noFill/>
          <a:ln w="9525">
            <a:noFill/>
            <a:miter lim="800000"/>
            <a:headEnd/>
            <a:tailEnd/>
          </a:ln>
        </p:spPr>
      </p:pic>
      <p:pic>
        <p:nvPicPr>
          <p:cNvPr id="1030" name="Picture 6"/>
          <p:cNvPicPr>
            <a:picLocks noChangeAspect="1" noChangeArrowheads="1"/>
          </p:cNvPicPr>
          <p:nvPr/>
        </p:nvPicPr>
        <p:blipFill>
          <a:blip r:embed="rId6"/>
          <a:srcRect/>
          <a:stretch>
            <a:fillRect/>
          </a:stretch>
        </p:blipFill>
        <p:spPr bwMode="auto">
          <a:xfrm>
            <a:off x="157112" y="2575195"/>
            <a:ext cx="8856599" cy="538120"/>
          </a:xfrm>
          <a:prstGeom prst="rect">
            <a:avLst/>
          </a:prstGeom>
          <a:noFill/>
          <a:ln w="9525">
            <a:noFill/>
            <a:miter lim="800000"/>
            <a:headEnd/>
            <a:tailEnd/>
          </a:ln>
        </p:spPr>
      </p:pic>
      <p:sp>
        <p:nvSpPr>
          <p:cNvPr id="13" name="标题 12"/>
          <p:cNvSpPr>
            <a:spLocks noGrp="1"/>
          </p:cNvSpPr>
          <p:nvPr>
            <p:ph type="title"/>
          </p:nvPr>
        </p:nvSpPr>
        <p:spPr>
          <a:xfrm>
            <a:off x="493175" y="90054"/>
            <a:ext cx="8229600" cy="1143000"/>
          </a:xfrm>
        </p:spPr>
        <p:txBody>
          <a:bodyPr/>
          <a:lstStyle/>
          <a:p>
            <a:r>
              <a:rPr lang="en-US" dirty="0" smtClean="0"/>
              <a:t>CHINA</a:t>
            </a:r>
            <a:endParaRPr lang="en-GB" dirty="0"/>
          </a:p>
        </p:txBody>
      </p:sp>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sp>
        <p:nvSpPr>
          <p:cNvPr id="11" name="标题 10"/>
          <p:cNvSpPr>
            <a:spLocks noGrp="1"/>
          </p:cNvSpPr>
          <p:nvPr>
            <p:ph type="title"/>
          </p:nvPr>
        </p:nvSpPr>
        <p:spPr>
          <a:xfrm>
            <a:off x="457200" y="136088"/>
            <a:ext cx="8229600" cy="1143000"/>
          </a:xfrm>
        </p:spPr>
        <p:txBody>
          <a:bodyPr/>
          <a:lstStyle/>
          <a:p>
            <a:r>
              <a:rPr lang="en-US" dirty="0" smtClean="0"/>
              <a:t>SWEDEN</a:t>
            </a:r>
            <a:endParaRPr lang="en-GB" dirty="0"/>
          </a:p>
        </p:txBody>
      </p:sp>
      <p:pic>
        <p:nvPicPr>
          <p:cNvPr id="7170" name="Picture 2"/>
          <p:cNvPicPr>
            <a:picLocks noChangeAspect="1" noChangeArrowheads="1"/>
          </p:cNvPicPr>
          <p:nvPr/>
        </p:nvPicPr>
        <p:blipFill>
          <a:blip r:embed="rId3"/>
          <a:srcRect/>
          <a:stretch>
            <a:fillRect/>
          </a:stretch>
        </p:blipFill>
        <p:spPr bwMode="auto">
          <a:xfrm>
            <a:off x="157112" y="1279088"/>
            <a:ext cx="8856599" cy="561975"/>
          </a:xfrm>
          <a:prstGeom prst="rect">
            <a:avLst/>
          </a:prstGeom>
          <a:noFill/>
          <a:ln w="9525">
            <a:noFill/>
            <a:miter lim="800000"/>
            <a:headEnd/>
            <a:tailEnd/>
          </a:ln>
        </p:spPr>
      </p:pic>
      <p:pic>
        <p:nvPicPr>
          <p:cNvPr id="7171" name="Picture 3"/>
          <p:cNvPicPr>
            <a:picLocks noChangeAspect="1" noChangeArrowheads="1"/>
          </p:cNvPicPr>
          <p:nvPr/>
        </p:nvPicPr>
        <p:blipFill>
          <a:blip r:embed="rId4"/>
          <a:srcRect/>
          <a:stretch>
            <a:fillRect/>
          </a:stretch>
        </p:blipFill>
        <p:spPr bwMode="auto">
          <a:xfrm>
            <a:off x="157112" y="1977734"/>
            <a:ext cx="8856599" cy="685800"/>
          </a:xfrm>
          <a:prstGeom prst="rect">
            <a:avLst/>
          </a:prstGeom>
          <a:noFill/>
          <a:ln w="9525">
            <a:noFill/>
            <a:miter lim="800000"/>
            <a:headEnd/>
            <a:tailEnd/>
          </a:ln>
        </p:spPr>
      </p:pic>
      <p:pic>
        <p:nvPicPr>
          <p:cNvPr id="7172" name="Picture 4"/>
          <p:cNvPicPr>
            <a:picLocks noChangeAspect="1" noChangeArrowheads="1"/>
          </p:cNvPicPr>
          <p:nvPr/>
        </p:nvPicPr>
        <p:blipFill>
          <a:blip r:embed="rId5"/>
          <a:srcRect/>
          <a:stretch>
            <a:fillRect/>
          </a:stretch>
        </p:blipFill>
        <p:spPr bwMode="auto">
          <a:xfrm>
            <a:off x="157112" y="2852733"/>
            <a:ext cx="8856599" cy="847725"/>
          </a:xfrm>
          <a:prstGeom prst="rect">
            <a:avLst/>
          </a:prstGeom>
          <a:noFill/>
          <a:ln w="9525">
            <a:noFill/>
            <a:miter lim="800000"/>
            <a:headEnd/>
            <a:tailEnd/>
          </a:ln>
        </p:spPr>
      </p:pic>
      <p:pic>
        <p:nvPicPr>
          <p:cNvPr id="7173" name="Picture 5"/>
          <p:cNvPicPr>
            <a:picLocks noChangeAspect="1" noChangeArrowheads="1"/>
          </p:cNvPicPr>
          <p:nvPr/>
        </p:nvPicPr>
        <p:blipFill>
          <a:blip r:embed="rId6"/>
          <a:srcRect/>
          <a:stretch>
            <a:fillRect/>
          </a:stretch>
        </p:blipFill>
        <p:spPr bwMode="auto">
          <a:xfrm>
            <a:off x="157112" y="3852854"/>
            <a:ext cx="8856599" cy="2076450"/>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1026" name="Picture 2"/>
          <p:cNvPicPr>
            <a:picLocks noChangeAspect="1" noChangeArrowheads="1"/>
          </p:cNvPicPr>
          <p:nvPr/>
        </p:nvPicPr>
        <p:blipFill>
          <a:blip r:embed="rId3"/>
          <a:srcRect/>
          <a:stretch>
            <a:fillRect/>
          </a:stretch>
        </p:blipFill>
        <p:spPr bwMode="auto">
          <a:xfrm>
            <a:off x="332510" y="1204913"/>
            <a:ext cx="8681202" cy="4317852"/>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8194" name="Picture 2"/>
          <p:cNvPicPr>
            <a:picLocks noChangeAspect="1" noChangeArrowheads="1"/>
          </p:cNvPicPr>
          <p:nvPr/>
        </p:nvPicPr>
        <p:blipFill>
          <a:blip r:embed="rId3"/>
          <a:srcRect/>
          <a:stretch>
            <a:fillRect/>
          </a:stretch>
        </p:blipFill>
        <p:spPr bwMode="auto">
          <a:xfrm>
            <a:off x="0" y="1171575"/>
            <a:ext cx="9013711" cy="4514850"/>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4098" name="Picture 2"/>
          <p:cNvPicPr>
            <a:picLocks noChangeAspect="1" noChangeArrowheads="1"/>
          </p:cNvPicPr>
          <p:nvPr/>
        </p:nvPicPr>
        <p:blipFill>
          <a:blip r:embed="rId3"/>
          <a:srcRect l="1464" t="6226" r="2041"/>
          <a:stretch>
            <a:fillRect/>
          </a:stretch>
        </p:blipFill>
        <p:spPr bwMode="auto">
          <a:xfrm>
            <a:off x="157112" y="789709"/>
            <a:ext cx="8856599" cy="4834181"/>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5122" name="Picture 2"/>
          <p:cNvPicPr>
            <a:picLocks noChangeAspect="1" noChangeArrowheads="1"/>
          </p:cNvPicPr>
          <p:nvPr/>
        </p:nvPicPr>
        <p:blipFill>
          <a:blip r:embed="rId3"/>
          <a:srcRect/>
          <a:stretch>
            <a:fillRect/>
          </a:stretch>
        </p:blipFill>
        <p:spPr bwMode="auto">
          <a:xfrm>
            <a:off x="41565" y="1147764"/>
            <a:ext cx="9013711" cy="4151507"/>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7112" y="659749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a:t>
            </a:r>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33794" name="Rectangle 2"/>
          <p:cNvSpPr>
            <a:spLocks/>
          </p:cNvSpPr>
          <p:nvPr/>
        </p:nvSpPr>
        <p:spPr bwMode="auto">
          <a:xfrm>
            <a:off x="5846177" y="6502048"/>
            <a:ext cx="3167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2"/>
              </a:rPr>
              <a:t>http://www.ge.com/innovationbarometer/</a:t>
            </a:r>
            <a:endParaRPr lang="en-US" sz="1400" u="sng" dirty="0">
              <a:ea typeface="ＭＳ Ｐゴシック" charset="0"/>
              <a:cs typeface="Gill Sans Light" charset="0"/>
            </a:endParaRPr>
          </a:p>
        </p:txBody>
      </p:sp>
      <p:pic>
        <p:nvPicPr>
          <p:cNvPr id="6146" name="Picture 2"/>
          <p:cNvPicPr>
            <a:picLocks noChangeAspect="1" noChangeArrowheads="1"/>
          </p:cNvPicPr>
          <p:nvPr/>
        </p:nvPicPr>
        <p:blipFill>
          <a:blip r:embed="rId3"/>
          <a:srcRect/>
          <a:stretch>
            <a:fillRect/>
          </a:stretch>
        </p:blipFill>
        <p:spPr bwMode="auto">
          <a:xfrm>
            <a:off x="0" y="885825"/>
            <a:ext cx="9107882" cy="4614430"/>
          </a:xfrm>
          <a:prstGeom prst="rect">
            <a:avLst/>
          </a:prstGeom>
          <a:noFill/>
          <a:ln w="9525">
            <a:noFill/>
            <a:miter lim="800000"/>
            <a:headEnd/>
            <a:tailEnd/>
          </a:ln>
        </p:spPr>
      </p:pic>
    </p:spTree>
    <p:extLst>
      <p:ext uri="{BB962C8B-B14F-4D97-AF65-F5344CB8AC3E}">
        <p14:creationId xmlns:p14="http://schemas.microsoft.com/office/powerpoint/2010/main" val="18678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296495" y="1185486"/>
            <a:ext cx="8643938" cy="3464719"/>
          </a:xfrm>
          <a:ln/>
        </p:spPr>
        <p:txBody>
          <a:bodyPr>
            <a:normAutofit fontScale="90000"/>
          </a:bodyPr>
          <a:lstStyle/>
          <a:p>
            <a:r>
              <a:rPr lang="en-US" dirty="0">
                <a:solidFill>
                  <a:srgbClr val="333333"/>
                </a:solidFill>
              </a:rPr>
              <a:t>SWEDEN</a:t>
            </a:r>
            <a:r>
              <a:rPr lang="en-US" sz="2800" dirty="0">
                <a:solidFill>
                  <a:srgbClr val="333333"/>
                </a:solidFill>
              </a:rPr>
              <a:t/>
            </a:r>
            <a:br>
              <a:rPr lang="en-US" sz="2800" dirty="0">
                <a:solidFill>
                  <a:srgbClr val="333333"/>
                </a:solidFill>
              </a:rPr>
            </a:br>
            <a:r>
              <a:rPr lang="en-US" sz="2800" dirty="0">
                <a:solidFill>
                  <a:srgbClr val="333333"/>
                </a:solidFill>
              </a:rPr>
              <a:t>national innovation strategy</a:t>
            </a:r>
            <a:br>
              <a:rPr lang="en-US" sz="2800" dirty="0">
                <a:solidFill>
                  <a:srgbClr val="333333"/>
                </a:solidFill>
              </a:rPr>
            </a:br>
            <a:r>
              <a:rPr lang="en-US" sz="2800" dirty="0">
                <a:solidFill>
                  <a:srgbClr val="333333"/>
                </a:solidFill>
              </a:rPr>
              <a:t/>
            </a:r>
            <a:br>
              <a:rPr lang="en-US" sz="2800" dirty="0">
                <a:solidFill>
                  <a:srgbClr val="333333"/>
                </a:solidFill>
              </a:rPr>
            </a:br>
            <a:r>
              <a:rPr lang="en-US" sz="2100" dirty="0">
                <a:solidFill>
                  <a:srgbClr val="333333"/>
                </a:solidFill>
              </a:rPr>
              <a:t>*meet global social challenges</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continue to strengthen the competitiveness of Sweden-based companies in international markets </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provide good quality welfare and social services</a:t>
            </a:r>
          </a:p>
        </p:txBody>
      </p:sp>
      <p:sp>
        <p:nvSpPr>
          <p:cNvPr id="34818" name="Rectangle 2"/>
          <p:cNvSpPr>
            <a:spLocks/>
          </p:cNvSpPr>
          <p:nvPr/>
        </p:nvSpPr>
        <p:spPr bwMode="auto">
          <a:xfrm>
            <a:off x="141624" y="653553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a:solidFill>
                  <a:srgbClr val="333333"/>
                </a:solidFill>
                <a:ea typeface="ＭＳ Ｐゴシック" charset="0"/>
                <a:cs typeface="Gill Sans Light" charset="0"/>
              </a:rPr>
              <a:t>©2012, </a:t>
            </a:r>
            <a:r>
              <a:rPr lang="en-US" sz="1000">
                <a:solidFill>
                  <a:srgbClr val="333333"/>
                </a:solidFill>
                <a:ea typeface="ＭＳ Ｐゴシック" charset="0"/>
                <a:cs typeface="Gill Sans Light" charset="0"/>
                <a:hlinkClick r:id="rId3"/>
              </a:rPr>
              <a:t>andreas.larsson@design.lth.se</a:t>
            </a:r>
            <a:endParaRPr lang="en-US" sz="1000">
              <a:solidFill>
                <a:srgbClr val="333333"/>
              </a:solidFill>
              <a:ea typeface="ＭＳ Ｐゴシック" charset="0"/>
              <a:cs typeface="Gill Sans Light" charset="0"/>
            </a:endParaRPr>
          </a:p>
        </p:txBody>
      </p:sp>
    </p:spTree>
    <p:extLst>
      <p:ext uri="{BB962C8B-B14F-4D97-AF65-F5344CB8AC3E}">
        <p14:creationId xmlns:p14="http://schemas.microsoft.com/office/powerpoint/2010/main" val="20259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5" name="Platshållare för innehåll 4"/>
          <p:cNvSpPr>
            <a:spLocks noGrp="1"/>
          </p:cNvSpPr>
          <p:nvPr>
            <p:ph idx="1"/>
          </p:nvPr>
        </p:nvSpPr>
        <p:spPr>
          <a:xfrm>
            <a:off x="457200" y="1600201"/>
            <a:ext cx="8479642" cy="4358570"/>
          </a:xfrm>
        </p:spPr>
        <p:txBody>
          <a:bodyPr>
            <a:normAutofit/>
          </a:bodyPr>
          <a:lstStyle/>
          <a:p>
            <a:pPr marL="0" indent="0">
              <a:buNone/>
            </a:pPr>
            <a:r>
              <a:rPr lang="en-US" sz="2400" dirty="0" smtClean="0">
                <a:solidFill>
                  <a:srgbClr val="3366FF"/>
                </a:solidFill>
              </a:rPr>
              <a:t>09.15-10.00 Innovation climate in China (Jun Jin)</a:t>
            </a:r>
          </a:p>
          <a:p>
            <a:pPr marL="0" indent="0">
              <a:buNone/>
            </a:pPr>
            <a:r>
              <a:rPr lang="en-US" sz="2400" dirty="0" smtClean="0"/>
              <a:t>10.00-10.15 break</a:t>
            </a:r>
          </a:p>
          <a:p>
            <a:pPr marL="0" indent="0">
              <a:buNone/>
            </a:pPr>
            <a:r>
              <a:rPr lang="en-US" sz="2400" dirty="0" smtClean="0"/>
              <a:t>10.15-11.00 Innovation climate in Sweden (Jun and Anders)</a:t>
            </a:r>
          </a:p>
          <a:p>
            <a:pPr marL="0" indent="0">
              <a:buNone/>
            </a:pPr>
            <a:r>
              <a:rPr lang="en-US" sz="2400" dirty="0" smtClean="0"/>
              <a:t>11.00-11.15 break</a:t>
            </a:r>
          </a:p>
          <a:p>
            <a:pPr marL="0" indent="0">
              <a:buNone/>
            </a:pPr>
            <a:r>
              <a:rPr lang="en-US" sz="2400" dirty="0" smtClean="0"/>
              <a:t>11.15-12.00 Examples from production (Qinmin)</a:t>
            </a:r>
          </a:p>
          <a:p>
            <a:pPr marL="0" indent="0">
              <a:buNone/>
            </a:pPr>
            <a:endParaRPr lang="en-US" sz="2400" dirty="0" smtClean="0"/>
          </a:p>
          <a:p>
            <a:endParaRPr lang="en-US" sz="2400" dirty="0"/>
          </a:p>
        </p:txBody>
      </p:sp>
    </p:spTree>
    <p:extLst>
      <p:ext uri="{BB962C8B-B14F-4D97-AF65-F5344CB8AC3E}">
        <p14:creationId xmlns:p14="http://schemas.microsoft.com/office/powerpoint/2010/main" val="16075286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250031" y="421344"/>
            <a:ext cx="8643938" cy="5634633"/>
          </a:xfrm>
          <a:ln/>
        </p:spPr>
        <p:txBody>
          <a:bodyPr>
            <a:normAutofit fontScale="90000"/>
          </a:bodyPr>
          <a:lstStyle/>
          <a:p>
            <a:r>
              <a:rPr lang="en-US" dirty="0">
                <a:solidFill>
                  <a:srgbClr val="333333"/>
                </a:solidFill>
              </a:rPr>
              <a:t>EUROPEAN UNION</a:t>
            </a:r>
            <a:r>
              <a:rPr lang="en-US" sz="2800" dirty="0">
                <a:solidFill>
                  <a:srgbClr val="333333"/>
                </a:solidFill>
              </a:rPr>
              <a:t/>
            </a:r>
            <a:br>
              <a:rPr lang="en-US" sz="2800" dirty="0">
                <a:solidFill>
                  <a:srgbClr val="333333"/>
                </a:solidFill>
              </a:rPr>
            </a:br>
            <a:r>
              <a:rPr lang="en-US" sz="2800" dirty="0">
                <a:solidFill>
                  <a:srgbClr val="333333"/>
                </a:solidFill>
              </a:rPr>
              <a:t>THE INNOVATION UNION</a:t>
            </a:r>
            <a:br>
              <a:rPr lang="en-US" sz="2800" dirty="0">
                <a:solidFill>
                  <a:srgbClr val="333333"/>
                </a:solidFill>
              </a:rPr>
            </a:br>
            <a:r>
              <a:rPr lang="en-US" sz="2800" dirty="0">
                <a:solidFill>
                  <a:srgbClr val="333333"/>
                </a:solidFill>
              </a:rPr>
              <a:t/>
            </a:r>
            <a:br>
              <a:rPr lang="en-US" sz="2800" dirty="0">
                <a:solidFill>
                  <a:srgbClr val="333333"/>
                </a:solidFill>
              </a:rPr>
            </a:br>
            <a:r>
              <a:rPr lang="en-US" sz="2100" dirty="0">
                <a:solidFill>
                  <a:srgbClr val="333333"/>
                </a:solidFill>
              </a:rPr>
              <a:t>* Improved access to finance</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Innovation-friendly rules and regulations</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Accelerated interoperable standard-setting</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Cheaper patenting</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Innovation supported by the public sector</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Innovation Partnerships</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Easier participation in EU research/innovation </a:t>
            </a:r>
            <a:r>
              <a:rPr lang="en-US" sz="2100" dirty="0" err="1">
                <a:solidFill>
                  <a:srgbClr val="333333"/>
                </a:solidFill>
              </a:rPr>
              <a:t>programmes</a:t>
            </a:r>
            <a:endParaRPr lang="en-US" sz="2100" dirty="0">
              <a:solidFill>
                <a:srgbClr val="333333"/>
              </a:solidFill>
            </a:endParaRPr>
          </a:p>
        </p:txBody>
      </p:sp>
      <p:sp>
        <p:nvSpPr>
          <p:cNvPr id="36866" name="Rectangle 2"/>
          <p:cNvSpPr>
            <a:spLocks/>
          </p:cNvSpPr>
          <p:nvPr/>
        </p:nvSpPr>
        <p:spPr bwMode="auto">
          <a:xfrm>
            <a:off x="141624" y="653553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©2012, </a:t>
            </a:r>
            <a:r>
              <a:rPr lang="en-US" sz="1000" dirty="0">
                <a:solidFill>
                  <a:srgbClr val="333333"/>
                </a:solidFill>
                <a:ea typeface="ＭＳ Ｐゴシック" charset="0"/>
                <a:cs typeface="Gill Sans Light" charset="0"/>
                <a:hlinkClick r:id="rId3"/>
              </a:rPr>
              <a:t>andreas.larsson@design.lth.se</a:t>
            </a:r>
            <a:endParaRPr lang="en-US" sz="1000" dirty="0">
              <a:solidFill>
                <a:srgbClr val="333333"/>
              </a:solidFill>
              <a:ea typeface="ＭＳ Ｐゴシック" charset="0"/>
              <a:cs typeface="Gill Sans Light" charset="0"/>
            </a:endParaRPr>
          </a:p>
        </p:txBody>
      </p:sp>
    </p:spTree>
    <p:extLst>
      <p:ext uri="{BB962C8B-B14F-4D97-AF65-F5344CB8AC3E}">
        <p14:creationId xmlns:p14="http://schemas.microsoft.com/office/powerpoint/2010/main" val="216573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50031" y="414064"/>
            <a:ext cx="8643938" cy="5277445"/>
          </a:xfrm>
          <a:ln/>
        </p:spPr>
        <p:txBody>
          <a:bodyPr/>
          <a:lstStyle/>
          <a:p>
            <a:r>
              <a:rPr lang="en-US" dirty="0">
                <a:solidFill>
                  <a:srgbClr val="333333"/>
                </a:solidFill>
              </a:rPr>
              <a:t>EUROPEAN UNION</a:t>
            </a:r>
            <a:r>
              <a:rPr lang="en-US" sz="2800" dirty="0">
                <a:solidFill>
                  <a:srgbClr val="333333"/>
                </a:solidFill>
              </a:rPr>
              <a:t/>
            </a:r>
            <a:br>
              <a:rPr lang="en-US" sz="2800" dirty="0">
                <a:solidFill>
                  <a:srgbClr val="333333"/>
                </a:solidFill>
              </a:rPr>
            </a:br>
            <a:r>
              <a:rPr lang="en-US" sz="2800" dirty="0">
                <a:solidFill>
                  <a:srgbClr val="333333"/>
                </a:solidFill>
              </a:rPr>
              <a:t>horizon 2020</a:t>
            </a:r>
            <a:br>
              <a:rPr lang="en-US" sz="2800" dirty="0">
                <a:solidFill>
                  <a:srgbClr val="333333"/>
                </a:solidFill>
              </a:rPr>
            </a:br>
            <a:r>
              <a:rPr lang="en-US" sz="2800" dirty="0">
                <a:solidFill>
                  <a:srgbClr val="333333"/>
                </a:solidFill>
              </a:rPr>
              <a:t/>
            </a:r>
            <a:br>
              <a:rPr lang="en-US" sz="2800" dirty="0">
                <a:solidFill>
                  <a:srgbClr val="333333"/>
                </a:solidFill>
              </a:rPr>
            </a:br>
            <a:r>
              <a:rPr lang="en-US" sz="2100" dirty="0">
                <a:solidFill>
                  <a:srgbClr val="333333"/>
                </a:solidFill>
              </a:rPr>
              <a:t>* 2014-2020, €80 billion budget</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Strengthen the EU</a:t>
            </a:r>
            <a:r>
              <a:rPr lang="ja-JP" altLang="en-US" sz="2100" dirty="0">
                <a:solidFill>
                  <a:srgbClr val="333333"/>
                </a:solidFill>
                <a:latin typeface="Arial"/>
              </a:rPr>
              <a:t>’</a:t>
            </a:r>
            <a:r>
              <a:rPr lang="en-US" sz="2100" dirty="0">
                <a:solidFill>
                  <a:srgbClr val="333333"/>
                </a:solidFill>
              </a:rPr>
              <a:t>s position in science with a dedicated budget of € 24 598 million.</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Strengthen industrial leadership in innovation € 17 938 million.</a:t>
            </a:r>
            <a:br>
              <a:rPr lang="en-US" sz="2100" dirty="0">
                <a:solidFill>
                  <a:srgbClr val="333333"/>
                </a:solidFill>
              </a:rPr>
            </a:br>
            <a:r>
              <a:rPr lang="en-US" sz="2100" dirty="0">
                <a:solidFill>
                  <a:srgbClr val="333333"/>
                </a:solidFill>
              </a:rPr>
              <a:t/>
            </a:r>
            <a:br>
              <a:rPr lang="en-US" sz="2100" dirty="0">
                <a:solidFill>
                  <a:srgbClr val="333333"/>
                </a:solidFill>
              </a:rPr>
            </a:br>
            <a:r>
              <a:rPr lang="en-US" sz="2100" dirty="0">
                <a:solidFill>
                  <a:srgbClr val="333333"/>
                </a:solidFill>
              </a:rPr>
              <a:t>* Provide € 31 748 million to help address major concerns shared by all Europeans (climate change, developing sustainable transport and mobility, making renewable energy more affordable, ensuring food safety and security, or coping with the challenge of an ageing population.)</a:t>
            </a:r>
          </a:p>
        </p:txBody>
      </p:sp>
      <p:sp>
        <p:nvSpPr>
          <p:cNvPr id="38914" name="Rectangle 2"/>
          <p:cNvSpPr>
            <a:spLocks/>
          </p:cNvSpPr>
          <p:nvPr/>
        </p:nvSpPr>
        <p:spPr bwMode="auto">
          <a:xfrm>
            <a:off x="250031" y="6505277"/>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a:solidFill>
                  <a:srgbClr val="333333"/>
                </a:solidFill>
                <a:ea typeface="ＭＳ Ｐゴシック" charset="0"/>
                <a:cs typeface="Gill Sans Light" charset="0"/>
              </a:rPr>
              <a:t>©2012, </a:t>
            </a:r>
            <a:r>
              <a:rPr lang="en-US" sz="1000">
                <a:solidFill>
                  <a:srgbClr val="333333"/>
                </a:solidFill>
                <a:ea typeface="ＭＳ Ｐゴシック" charset="0"/>
                <a:cs typeface="Gill Sans Light" charset="0"/>
                <a:hlinkClick r:id="rId3"/>
              </a:rPr>
              <a:t>andreas.larsson@design.lth.se</a:t>
            </a:r>
            <a:endParaRPr lang="en-US" sz="1000">
              <a:solidFill>
                <a:srgbClr val="333333"/>
              </a:solidFill>
              <a:ea typeface="ＭＳ Ｐゴシック" charset="0"/>
              <a:cs typeface="Gill Sans Light" charset="0"/>
            </a:endParaRPr>
          </a:p>
        </p:txBody>
      </p:sp>
    </p:spTree>
    <p:extLst>
      <p:ext uri="{BB962C8B-B14F-4D97-AF65-F5344CB8AC3E}">
        <p14:creationId xmlns:p14="http://schemas.microsoft.com/office/powerpoint/2010/main" val="205596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126136" y="662847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©2012, </a:t>
            </a:r>
            <a:r>
              <a:rPr lang="en-US" sz="1000" dirty="0">
                <a:solidFill>
                  <a:srgbClr val="333333"/>
                </a:solidFill>
                <a:ea typeface="ＭＳ Ｐゴシック" charset="0"/>
                <a:cs typeface="Gill Sans Light" charset="0"/>
                <a:hlinkClick r:id="rId3"/>
              </a:rPr>
              <a:t>andreas.larsson@design.lth.se</a:t>
            </a:r>
            <a:endParaRPr lang="en-US" sz="1000" dirty="0">
              <a:solidFill>
                <a:srgbClr val="333333"/>
              </a:solidFill>
              <a:ea typeface="ＭＳ Ｐゴシック" charset="0"/>
              <a:cs typeface="Gill Sans Light" charset="0"/>
            </a:endParaRPr>
          </a:p>
        </p:txBody>
      </p:sp>
      <p:sp>
        <p:nvSpPr>
          <p:cNvPr id="40962" name="Rectangle 2"/>
          <p:cNvSpPr>
            <a:spLocks/>
          </p:cNvSpPr>
          <p:nvPr/>
        </p:nvSpPr>
        <p:spPr bwMode="auto">
          <a:xfrm>
            <a:off x="6324357" y="6615260"/>
            <a:ext cx="2693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4"/>
              </a:rPr>
              <a:t>http://www.forbes.com/global2000/</a:t>
            </a:r>
            <a:endParaRPr lang="en-US" sz="1400" u="sng" dirty="0">
              <a:ea typeface="ＭＳ Ｐゴシック" charset="0"/>
              <a:cs typeface="Gill Sans Light" charset="0"/>
            </a:endParaRPr>
          </a:p>
        </p:txBody>
      </p:sp>
      <p:grpSp>
        <p:nvGrpSpPr>
          <p:cNvPr id="40965" name="Group 5"/>
          <p:cNvGrpSpPr>
            <a:grpSpLocks/>
          </p:cNvGrpSpPr>
          <p:nvPr/>
        </p:nvGrpSpPr>
        <p:grpSpPr bwMode="auto">
          <a:xfrm>
            <a:off x="687586" y="125016"/>
            <a:ext cx="7563445" cy="6599039"/>
            <a:chOff x="0" y="0"/>
            <a:chExt cx="6776" cy="5912"/>
          </a:xfrm>
        </p:grpSpPr>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 y="96"/>
              <a:ext cx="6520" cy="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0964"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776" cy="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19367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61" name="Rectangle 1"/>
          <p:cNvSpPr>
            <a:spLocks/>
          </p:cNvSpPr>
          <p:nvPr/>
        </p:nvSpPr>
        <p:spPr bwMode="auto">
          <a:xfrm>
            <a:off x="126136" y="662847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40962" name="Rectangle 2"/>
          <p:cNvSpPr>
            <a:spLocks/>
          </p:cNvSpPr>
          <p:nvPr/>
        </p:nvSpPr>
        <p:spPr bwMode="auto">
          <a:xfrm>
            <a:off x="6324357" y="6615260"/>
            <a:ext cx="2693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3"/>
              </a:rPr>
              <a:t>http://www.forbes.com/global2000/</a:t>
            </a:r>
            <a:endParaRPr lang="en-US" sz="1400" u="sng" dirty="0">
              <a:ea typeface="ＭＳ Ｐゴシック" charset="0"/>
              <a:cs typeface="Gill Sans Light" charset="0"/>
            </a:endParaRPr>
          </a:p>
        </p:txBody>
      </p:sp>
      <p:graphicFrame>
        <p:nvGraphicFramePr>
          <p:cNvPr id="29" name="表格 28"/>
          <p:cNvGraphicFramePr>
            <a:graphicFrameLocks noGrp="1"/>
          </p:cNvGraphicFramePr>
          <p:nvPr/>
        </p:nvGraphicFramePr>
        <p:xfrm>
          <a:off x="476250" y="475585"/>
          <a:ext cx="8238258" cy="6128577"/>
        </p:xfrm>
        <a:graphic>
          <a:graphicData uri="http://schemas.openxmlformats.org/drawingml/2006/table">
            <a:tbl>
              <a:tblPr/>
              <a:tblGrid>
                <a:gridCol w="531559"/>
                <a:gridCol w="973391"/>
                <a:gridCol w="1590395"/>
                <a:gridCol w="1467049"/>
                <a:gridCol w="918966"/>
                <a:gridCol w="918966"/>
                <a:gridCol w="918966"/>
                <a:gridCol w="918966"/>
              </a:tblGrid>
              <a:tr h="424295">
                <a:tc>
                  <a:txBody>
                    <a:bodyPr/>
                    <a:lstStyle/>
                    <a:p>
                      <a:pPr algn="ctr" fontAlgn="t"/>
                      <a:r>
                        <a:rPr lang="en-GB" sz="1200" b="1" i="0" u="none" strike="noStrike" dirty="0">
                          <a:solidFill>
                            <a:schemeClr val="tx1"/>
                          </a:solidFill>
                          <a:latin typeface="Verdana"/>
                        </a:rPr>
                        <a:t>Rank</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t"/>
                      <a:r>
                        <a:rPr lang="en-GB" sz="1200" b="1" i="0" u="none" strike="noStrike" dirty="0">
                          <a:solidFill>
                            <a:schemeClr val="tx1"/>
                          </a:solidFill>
                          <a:latin typeface="Verdana"/>
                        </a:rPr>
                        <a:t>Company</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t"/>
                      <a:r>
                        <a:rPr lang="en-GB" sz="1200" b="1" i="0" u="none" strike="noStrike" dirty="0">
                          <a:solidFill>
                            <a:schemeClr val="tx1"/>
                          </a:solidFill>
                          <a:latin typeface="Verdana"/>
                        </a:rPr>
                        <a:t>Country</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Sales</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Profits</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Assets</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Market Value</a:t>
                      </a:r>
                      <a:endParaRPr lang="en-GB" sz="1200" b="1" i="0" dirty="0">
                        <a:solidFill>
                          <a:schemeClr val="tx1"/>
                        </a:solidFill>
                        <a:latin typeface="Verdana"/>
                      </a:endParaRPr>
                    </a:p>
                  </a:txBody>
                  <a:tcPr marL="43836" marR="22831" marT="22831" marB="22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1</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ICBC</a:t>
                      </a:r>
                      <a:endParaRPr lang="en-GB" sz="1200" b="1" i="0" u="none" strike="noStrike" dirty="0">
                        <a:solidFill>
                          <a:schemeClr val="tx1"/>
                        </a:solidFill>
                        <a:latin typeface="Georgia"/>
                        <a:hlinkClick r:id="rId4"/>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China</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$134.8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$37.8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$2,813.5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$237.3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2</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China Construction Bank</a:t>
                      </a:r>
                      <a:endParaRPr lang="en-GB" sz="1200" b="1" i="0" u="none" strike="noStrike" dirty="0">
                        <a:solidFill>
                          <a:schemeClr val="tx1"/>
                        </a:solidFill>
                        <a:latin typeface="Georgia"/>
                        <a:hlinkClick r:id="rId5"/>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China</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$113.1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$30.6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$2,241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$202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3</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JPMorgan Chase</a:t>
                      </a:r>
                      <a:endParaRPr lang="en-GB" sz="1200" b="1" i="0" u="none" strike="noStrike" dirty="0">
                        <a:solidFill>
                          <a:schemeClr val="tx1"/>
                        </a:solidFill>
                        <a:latin typeface="Georgia"/>
                        <a:hlinkClick r:id="rId6"/>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United States</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$108.2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$21.3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$2,359.1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$191.4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a:solidFill>
                            <a:schemeClr val="tx1"/>
                          </a:solidFill>
                          <a:latin typeface="Georgia"/>
                        </a:rPr>
                        <a:t>4</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General Electric</a:t>
                      </a:r>
                      <a:endParaRPr lang="en-GB" sz="1200" b="1" i="0" u="none" strike="noStrike" dirty="0">
                        <a:solidFill>
                          <a:schemeClr val="tx1"/>
                        </a:solidFill>
                        <a:latin typeface="Georgia"/>
                        <a:hlinkClick r:id="rId7"/>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United States</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$147.4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$13.6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$685.3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$243.7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9680">
                <a:tc>
                  <a:txBody>
                    <a:bodyPr/>
                    <a:lstStyle/>
                    <a:p>
                      <a:pPr algn="ctr" fontAlgn="ctr"/>
                      <a:r>
                        <a:rPr lang="en-GB" sz="1600" b="0" i="0" dirty="0">
                          <a:solidFill>
                            <a:schemeClr val="tx1"/>
                          </a:solidFill>
                          <a:latin typeface="Georgia"/>
                        </a:rPr>
                        <a:t>5</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Exxon Mobil</a:t>
                      </a:r>
                      <a:endParaRPr lang="en-GB" sz="1200" b="1" i="0" u="none" strike="noStrike" dirty="0">
                        <a:solidFill>
                          <a:schemeClr val="tx1"/>
                        </a:solidFill>
                        <a:latin typeface="Georgia"/>
                        <a:hlinkClick r:id="rId8"/>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United States</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$420.7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$44.9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$333.8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$400.4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1970">
                <a:tc>
                  <a:txBody>
                    <a:bodyPr/>
                    <a:lstStyle/>
                    <a:p>
                      <a:pPr algn="ctr" fontAlgn="ctr"/>
                      <a:r>
                        <a:rPr lang="en-GB" sz="1600" b="0" i="0" dirty="0">
                          <a:solidFill>
                            <a:schemeClr val="tx1"/>
                          </a:solidFill>
                          <a:latin typeface="Georgia"/>
                        </a:rPr>
                        <a:t>6</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HSBC Holdings</a:t>
                      </a:r>
                      <a:endParaRPr lang="en-GB" sz="1200" b="1" i="0" u="none" strike="noStrike" dirty="0">
                        <a:solidFill>
                          <a:schemeClr val="tx1"/>
                        </a:solidFill>
                        <a:latin typeface="Georgia"/>
                        <a:hlinkClick r:id="rId9"/>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United Kingdom</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$104.9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$14.3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$2,684.1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$201.3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7</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Royal Dutch Shell</a:t>
                      </a:r>
                      <a:endParaRPr lang="en-GB" sz="1200" b="1" i="0" u="none" strike="noStrike" dirty="0">
                        <a:solidFill>
                          <a:schemeClr val="tx1"/>
                        </a:solidFill>
                        <a:latin typeface="Georgia"/>
                        <a:hlinkClick r:id="rId10"/>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Netherlands</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$467.2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$26.6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$360.3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$213.1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8</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Agricultural Bank of China</a:t>
                      </a:r>
                      <a:endParaRPr lang="en-GB" sz="1200" b="1" i="0" u="none" strike="noStrike" dirty="0">
                        <a:solidFill>
                          <a:schemeClr val="tx1"/>
                        </a:solidFill>
                        <a:latin typeface="Georgia"/>
                        <a:hlinkClick r:id="rId11"/>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$2,124.2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$150.8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9</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PetroChina</a:t>
                      </a:r>
                      <a:endParaRPr lang="en-GB" sz="1200" b="1" i="0" u="none" strike="noStrike" dirty="0">
                        <a:solidFill>
                          <a:schemeClr val="tx1"/>
                        </a:solidFill>
                        <a:latin typeface="Georgia"/>
                        <a:hlinkClick r:id="rId12"/>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$308.9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$18.3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$347.8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$261.2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329">
                <a:tc>
                  <a:txBody>
                    <a:bodyPr/>
                    <a:lstStyle/>
                    <a:p>
                      <a:pPr algn="ctr" fontAlgn="ctr"/>
                      <a:r>
                        <a:rPr lang="en-GB" sz="1600" b="0" i="0" dirty="0">
                          <a:solidFill>
                            <a:schemeClr val="tx1"/>
                          </a:solidFill>
                          <a:latin typeface="Georgia"/>
                        </a:rPr>
                        <a:t>9</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2831" marR="22831" marT="36530" marB="3653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Berkshire Hathaway</a:t>
                      </a:r>
                      <a:endParaRPr lang="en-GB" sz="1200" b="1" i="0" u="none" strike="noStrike" dirty="0">
                        <a:solidFill>
                          <a:schemeClr val="tx1"/>
                        </a:solidFill>
                        <a:latin typeface="Georgia"/>
                        <a:hlinkClick r:id="rId13"/>
                      </a:endParaRPr>
                    </a:p>
                  </a:txBody>
                  <a:tcPr marL="22831" marR="22831" marT="36530" marB="3653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United States</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$162.5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$14.8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$427.5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$252.8 B</a:t>
                      </a:r>
                    </a:p>
                  </a:txBody>
                  <a:tcPr marL="22831" marR="22831" marT="36530" marB="36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220" name="Picture 28" descr="Agricultural Bank of China"/>
          <p:cNvPicPr>
            <a:picLocks noChangeAspect="1" noChangeArrowheads="1"/>
          </p:cNvPicPr>
          <p:nvPr/>
        </p:nvPicPr>
        <p:blipFill>
          <a:blip r:embed="rId14"/>
          <a:srcRect/>
          <a:stretch>
            <a:fillRect/>
          </a:stretch>
        </p:blipFill>
        <p:spPr bwMode="auto">
          <a:xfrm>
            <a:off x="1106919" y="5018804"/>
            <a:ext cx="476250" cy="476250"/>
          </a:xfrm>
          <a:prstGeom prst="rect">
            <a:avLst/>
          </a:prstGeom>
          <a:noFill/>
        </p:spPr>
      </p:pic>
      <p:pic>
        <p:nvPicPr>
          <p:cNvPr id="8221" name="Picture 29" descr="PetroChina"/>
          <p:cNvPicPr>
            <a:picLocks noChangeAspect="1" noChangeArrowheads="1"/>
          </p:cNvPicPr>
          <p:nvPr/>
        </p:nvPicPr>
        <p:blipFill>
          <a:blip r:embed="rId15"/>
          <a:srcRect/>
          <a:stretch>
            <a:fillRect/>
          </a:stretch>
        </p:blipFill>
        <p:spPr bwMode="auto">
          <a:xfrm>
            <a:off x="1123364" y="5578184"/>
            <a:ext cx="476250" cy="476250"/>
          </a:xfrm>
          <a:prstGeom prst="rect">
            <a:avLst/>
          </a:prstGeom>
          <a:noFill/>
        </p:spPr>
      </p:pic>
      <p:pic>
        <p:nvPicPr>
          <p:cNvPr id="8222" name="Picture 30" descr="Berkshire Hathaway"/>
          <p:cNvPicPr>
            <a:picLocks noChangeAspect="1" noChangeArrowheads="1"/>
          </p:cNvPicPr>
          <p:nvPr/>
        </p:nvPicPr>
        <p:blipFill>
          <a:blip r:embed="rId16"/>
          <a:srcRect/>
          <a:stretch>
            <a:fillRect/>
          </a:stretch>
        </p:blipFill>
        <p:spPr bwMode="auto">
          <a:xfrm>
            <a:off x="1137219" y="6127912"/>
            <a:ext cx="476250" cy="476250"/>
          </a:xfrm>
          <a:prstGeom prst="rect">
            <a:avLst/>
          </a:prstGeom>
          <a:noFill/>
        </p:spPr>
      </p:pic>
      <p:pic>
        <p:nvPicPr>
          <p:cNvPr id="8219" name="Picture 27" descr="Royal Dutch Shell"/>
          <p:cNvPicPr>
            <a:picLocks noChangeAspect="1" noChangeArrowheads="1"/>
          </p:cNvPicPr>
          <p:nvPr/>
        </p:nvPicPr>
        <p:blipFill>
          <a:blip r:embed="rId17"/>
          <a:srcRect/>
          <a:stretch>
            <a:fillRect/>
          </a:stretch>
        </p:blipFill>
        <p:spPr bwMode="auto">
          <a:xfrm>
            <a:off x="1109509" y="4473279"/>
            <a:ext cx="476250" cy="476250"/>
          </a:xfrm>
          <a:prstGeom prst="rect">
            <a:avLst/>
          </a:prstGeom>
          <a:noFill/>
        </p:spPr>
      </p:pic>
      <p:pic>
        <p:nvPicPr>
          <p:cNvPr id="8218" name="Picture 26" descr="HSBC Holdings"/>
          <p:cNvPicPr>
            <a:picLocks noChangeAspect="1" noChangeArrowheads="1"/>
          </p:cNvPicPr>
          <p:nvPr/>
        </p:nvPicPr>
        <p:blipFill>
          <a:blip r:embed="rId18"/>
          <a:srcRect/>
          <a:stretch>
            <a:fillRect/>
          </a:stretch>
        </p:blipFill>
        <p:spPr bwMode="auto">
          <a:xfrm>
            <a:off x="1178784" y="3835114"/>
            <a:ext cx="476250" cy="476250"/>
          </a:xfrm>
          <a:prstGeom prst="rect">
            <a:avLst/>
          </a:prstGeom>
          <a:noFill/>
        </p:spPr>
      </p:pic>
      <p:pic>
        <p:nvPicPr>
          <p:cNvPr id="8217" name="Picture 25" descr="Exxon Mobil"/>
          <p:cNvPicPr>
            <a:picLocks noChangeAspect="1" noChangeArrowheads="1"/>
          </p:cNvPicPr>
          <p:nvPr/>
        </p:nvPicPr>
        <p:blipFill>
          <a:blip r:embed="rId19"/>
          <a:srcRect/>
          <a:stretch>
            <a:fillRect/>
          </a:stretch>
        </p:blipFill>
        <p:spPr bwMode="auto">
          <a:xfrm>
            <a:off x="1137219" y="3200402"/>
            <a:ext cx="476250" cy="476250"/>
          </a:xfrm>
          <a:prstGeom prst="rect">
            <a:avLst/>
          </a:prstGeom>
          <a:noFill/>
        </p:spPr>
      </p:pic>
      <p:pic>
        <p:nvPicPr>
          <p:cNvPr id="8216" name="Picture 24" descr="General Electric"/>
          <p:cNvPicPr>
            <a:picLocks noChangeAspect="1" noChangeArrowheads="1"/>
          </p:cNvPicPr>
          <p:nvPr/>
        </p:nvPicPr>
        <p:blipFill>
          <a:blip r:embed="rId20"/>
          <a:srcRect/>
          <a:stretch>
            <a:fillRect/>
          </a:stretch>
        </p:blipFill>
        <p:spPr bwMode="auto">
          <a:xfrm>
            <a:off x="1106919" y="2599460"/>
            <a:ext cx="476250" cy="476250"/>
          </a:xfrm>
          <a:prstGeom prst="rect">
            <a:avLst/>
          </a:prstGeom>
          <a:noFill/>
        </p:spPr>
      </p:pic>
      <p:pic>
        <p:nvPicPr>
          <p:cNvPr id="8215" name="Picture 23" descr="JPMorgan Chase"/>
          <p:cNvPicPr>
            <a:picLocks noChangeAspect="1" noChangeArrowheads="1"/>
          </p:cNvPicPr>
          <p:nvPr/>
        </p:nvPicPr>
        <p:blipFill>
          <a:blip r:embed="rId21"/>
          <a:srcRect/>
          <a:stretch>
            <a:fillRect/>
          </a:stretch>
        </p:blipFill>
        <p:spPr bwMode="auto">
          <a:xfrm>
            <a:off x="1137219" y="2081645"/>
            <a:ext cx="476250" cy="476250"/>
          </a:xfrm>
          <a:prstGeom prst="rect">
            <a:avLst/>
          </a:prstGeom>
          <a:noFill/>
        </p:spPr>
      </p:pic>
      <p:pic>
        <p:nvPicPr>
          <p:cNvPr id="8214" name="Picture 22" descr="China Construction Bank"/>
          <p:cNvPicPr>
            <a:picLocks noChangeAspect="1" noChangeArrowheads="1"/>
          </p:cNvPicPr>
          <p:nvPr/>
        </p:nvPicPr>
        <p:blipFill>
          <a:blip r:embed="rId22"/>
          <a:srcRect/>
          <a:stretch>
            <a:fillRect/>
          </a:stretch>
        </p:blipFill>
        <p:spPr bwMode="auto">
          <a:xfrm>
            <a:off x="1106919" y="1468584"/>
            <a:ext cx="476250" cy="476250"/>
          </a:xfrm>
          <a:prstGeom prst="rect">
            <a:avLst/>
          </a:prstGeom>
          <a:noFill/>
        </p:spPr>
      </p:pic>
      <p:pic>
        <p:nvPicPr>
          <p:cNvPr id="8213" name="Picture 21" descr="ICBC"/>
          <p:cNvPicPr>
            <a:picLocks noChangeAspect="1" noChangeArrowheads="1"/>
          </p:cNvPicPr>
          <p:nvPr/>
        </p:nvPicPr>
        <p:blipFill>
          <a:blip r:embed="rId23"/>
          <a:srcRect/>
          <a:stretch>
            <a:fillRect/>
          </a:stretch>
        </p:blipFill>
        <p:spPr bwMode="auto">
          <a:xfrm>
            <a:off x="1137219" y="964624"/>
            <a:ext cx="476250" cy="476250"/>
          </a:xfrm>
          <a:prstGeom prst="rect">
            <a:avLst/>
          </a:prstGeom>
          <a:noFill/>
        </p:spPr>
      </p:pic>
    </p:spTree>
    <p:extLst>
      <p:ext uri="{BB962C8B-B14F-4D97-AF65-F5344CB8AC3E}">
        <p14:creationId xmlns:p14="http://schemas.microsoft.com/office/powerpoint/2010/main" val="19367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48696" y="658200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©2012, </a:t>
            </a:r>
            <a:r>
              <a:rPr lang="en-US" sz="1000" dirty="0">
                <a:solidFill>
                  <a:srgbClr val="333333"/>
                </a:solidFill>
                <a:ea typeface="ＭＳ Ｐゴシック" charset="0"/>
                <a:cs typeface="Gill Sans Light" charset="0"/>
                <a:hlinkClick r:id="rId3"/>
              </a:rPr>
              <a:t>andreas.larsson@design.lth.se</a:t>
            </a:r>
            <a:endParaRPr lang="en-US" sz="1000" dirty="0">
              <a:solidFill>
                <a:srgbClr val="333333"/>
              </a:solidFill>
              <a:ea typeface="ＭＳ Ｐゴシック" charset="0"/>
              <a:cs typeface="Gill Sans Light" charset="0"/>
            </a:endParaRPr>
          </a:p>
        </p:txBody>
      </p:sp>
      <p:sp>
        <p:nvSpPr>
          <p:cNvPr id="43010" name="Rectangle 2"/>
          <p:cNvSpPr>
            <a:spLocks/>
          </p:cNvSpPr>
          <p:nvPr/>
        </p:nvSpPr>
        <p:spPr bwMode="auto">
          <a:xfrm>
            <a:off x="6355343" y="6544896"/>
            <a:ext cx="2693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a:ea typeface="ＭＳ Ｐゴシック" charset="0"/>
                <a:cs typeface="Gill Sans Light" charset="0"/>
                <a:hlinkClick r:id="rId4"/>
              </a:rPr>
              <a:t>http://www.forbes.com/global2000/</a:t>
            </a:r>
            <a:endParaRPr lang="en-US" sz="1400" u="sng">
              <a:ea typeface="ＭＳ Ｐゴシック" charset="0"/>
              <a:cs typeface="Gill Sans Light" charset="0"/>
            </a:endParaRPr>
          </a:p>
        </p:txBody>
      </p:sp>
      <p:grpSp>
        <p:nvGrpSpPr>
          <p:cNvPr id="43013" name="Group 5"/>
          <p:cNvGrpSpPr>
            <a:grpSpLocks/>
          </p:cNvGrpSpPr>
          <p:nvPr/>
        </p:nvGrpSpPr>
        <p:grpSpPr bwMode="auto">
          <a:xfrm>
            <a:off x="929303" y="166020"/>
            <a:ext cx="7208717" cy="6578829"/>
            <a:chOff x="0" y="0"/>
            <a:chExt cx="6288" cy="5672"/>
          </a:xfrm>
        </p:grpSpPr>
        <p:pic>
          <p:nvPicPr>
            <p:cNvPr id="43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 y="96"/>
              <a:ext cx="6033" cy="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2"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288" cy="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425440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61" name="Rectangle 1"/>
          <p:cNvSpPr>
            <a:spLocks/>
          </p:cNvSpPr>
          <p:nvPr/>
        </p:nvSpPr>
        <p:spPr bwMode="auto">
          <a:xfrm>
            <a:off x="126136" y="662847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40962" name="Rectangle 2"/>
          <p:cNvSpPr>
            <a:spLocks/>
          </p:cNvSpPr>
          <p:nvPr/>
        </p:nvSpPr>
        <p:spPr bwMode="auto">
          <a:xfrm>
            <a:off x="6324357" y="6615260"/>
            <a:ext cx="2693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3"/>
              </a:rPr>
              <a:t>http://www.forbes.com/global2000/</a:t>
            </a:r>
            <a:endParaRPr lang="en-US" sz="1400" u="sng" dirty="0">
              <a:ea typeface="ＭＳ Ｐゴシック" charset="0"/>
              <a:cs typeface="Gill Sans Light" charset="0"/>
            </a:endParaRPr>
          </a:p>
        </p:txBody>
      </p:sp>
      <p:graphicFrame>
        <p:nvGraphicFramePr>
          <p:cNvPr id="15" name="表格 14"/>
          <p:cNvGraphicFramePr>
            <a:graphicFrameLocks noGrp="1"/>
          </p:cNvGraphicFramePr>
          <p:nvPr/>
        </p:nvGraphicFramePr>
        <p:xfrm>
          <a:off x="277090" y="476252"/>
          <a:ext cx="8740310" cy="5993240"/>
        </p:xfrm>
        <a:graphic>
          <a:graphicData uri="http://schemas.openxmlformats.org/drawingml/2006/table">
            <a:tbl>
              <a:tblPr/>
              <a:tblGrid>
                <a:gridCol w="607484"/>
                <a:gridCol w="916517"/>
                <a:gridCol w="2257269"/>
                <a:gridCol w="991808"/>
                <a:gridCol w="991808"/>
                <a:gridCol w="991808"/>
                <a:gridCol w="991808"/>
                <a:gridCol w="991808"/>
              </a:tblGrid>
              <a:tr h="445425">
                <a:tc>
                  <a:txBody>
                    <a:bodyPr/>
                    <a:lstStyle/>
                    <a:p>
                      <a:pPr algn="ctr" fontAlgn="t"/>
                      <a:r>
                        <a:rPr lang="en-GB" sz="1400" b="1" i="0" u="none" strike="noStrike" dirty="0">
                          <a:solidFill>
                            <a:schemeClr val="tx1"/>
                          </a:solidFill>
                          <a:latin typeface="Verdana"/>
                        </a:rPr>
                        <a:t>Rank</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t"/>
                      <a:r>
                        <a:rPr lang="en-GB" sz="1400" b="1" i="0" u="none" strike="noStrike" dirty="0">
                          <a:solidFill>
                            <a:schemeClr val="tx1"/>
                          </a:solidFill>
                          <a:latin typeface="Verdana"/>
                        </a:rPr>
                        <a:t>Company</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t"/>
                      <a:r>
                        <a:rPr lang="en-GB" sz="1400" b="1" i="0" u="none" strike="noStrike" dirty="0">
                          <a:solidFill>
                            <a:schemeClr val="tx1"/>
                          </a:solidFill>
                          <a:latin typeface="Verdana"/>
                        </a:rPr>
                        <a:t>Country</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400" b="1" i="0" u="none" strike="noStrike" dirty="0">
                          <a:solidFill>
                            <a:schemeClr val="tx1"/>
                          </a:solidFill>
                          <a:latin typeface="Verdana"/>
                        </a:rPr>
                        <a:t>Sales</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400" b="1" i="0" u="none" strike="noStrike" dirty="0">
                          <a:solidFill>
                            <a:schemeClr val="tx1"/>
                          </a:solidFill>
                          <a:latin typeface="Verdana"/>
                        </a:rPr>
                        <a:t>Profits</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400" b="1" i="0" u="none" strike="noStrike" dirty="0">
                          <a:solidFill>
                            <a:schemeClr val="tx1"/>
                          </a:solidFill>
                          <a:latin typeface="Verdana"/>
                        </a:rPr>
                        <a:t>Assets</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400" b="1" i="0" u="none" strike="noStrike" dirty="0">
                          <a:solidFill>
                            <a:schemeClr val="tx1"/>
                          </a:solidFill>
                          <a:latin typeface="Verdana"/>
                        </a:rPr>
                        <a:t>Market Value</a:t>
                      </a:r>
                      <a:endParaRPr lang="en-GB" sz="1400" b="1" i="0" dirty="0">
                        <a:solidFill>
                          <a:schemeClr val="tx1"/>
                        </a:solidFill>
                        <a:latin typeface="Verdana"/>
                      </a:endParaRPr>
                    </a:p>
                  </a:txBody>
                  <a:tcPr marL="45302" marR="23595" marT="23595" marB="235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1</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4"/>
                        </a:rPr>
                        <a:t>ICBC</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$134.8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$37.8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$2,813.5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$237.3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GB" sz="1600" b="0" i="0" dirty="0" smtClean="0">
                          <a:solidFill>
                            <a:schemeClr val="tx1"/>
                          </a:solidFill>
                          <a:latin typeface="Georgia"/>
                        </a:rPr>
                        <a:t>2</a:t>
                      </a:r>
                    </a:p>
                    <a:p>
                      <a:pPr fontAlgn="ctr"/>
                      <a:endParaRPr lang="en-GB" sz="1600" b="0" i="0" dirty="0">
                        <a:solidFill>
                          <a:schemeClr val="tx1"/>
                        </a:solidFill>
                        <a:latin typeface="Georgia"/>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5"/>
                        </a:rPr>
                        <a:t>China Construction Bank</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$113.1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$30.6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$2,241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$202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8</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6"/>
                        </a:rPr>
                        <a:t>Agricultural Bank of 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$103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$23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$2,124.2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$150.8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9</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7"/>
                        </a:rPr>
                        <a:t>PetroChina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$308.9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$18.3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$347.8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$261.2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11</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8"/>
                        </a:rPr>
                        <a:t>Bank of 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$98.1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$22.1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$2,033.8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$131.7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26</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9"/>
                        </a:rPr>
                        <a:t>Sinopec-China Petroleum</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$411.7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$200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$106.9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54</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10"/>
                        </a:rPr>
                        <a:t>Bank of Communications</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$43.5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$9.4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$846.4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$56.7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83</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11"/>
                        </a:rPr>
                        <a:t>Ping An Insurance Group</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$51.1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$456.2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$57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101</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12"/>
                        </a:rPr>
                        <a:t>China Merchants Bank</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$28.4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$7.3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$547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$44.1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0683">
                <a:tc>
                  <a:txBody>
                    <a:bodyPr/>
                    <a:lstStyle/>
                    <a:p>
                      <a:pPr fontAlgn="ctr"/>
                      <a:r>
                        <a:rPr lang="en-GB" sz="1600" b="0" i="0" dirty="0">
                          <a:solidFill>
                            <a:schemeClr val="tx1"/>
                          </a:solidFill>
                          <a:latin typeface="Georgia"/>
                        </a:rPr>
                        <a:t>106</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hlinkClick r:id="rId13"/>
                        </a:rPr>
                        <a:t>China Life Insurance</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China</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$63.2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$304.6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$79.9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0843" name="Picture 11" descr="China Life Insurance"/>
          <p:cNvPicPr>
            <a:picLocks noChangeAspect="1" noChangeArrowheads="1"/>
          </p:cNvPicPr>
          <p:nvPr/>
        </p:nvPicPr>
        <p:blipFill>
          <a:blip r:embed="rId14"/>
          <a:srcRect/>
          <a:stretch>
            <a:fillRect/>
          </a:stretch>
        </p:blipFill>
        <p:spPr bwMode="auto">
          <a:xfrm>
            <a:off x="1079209" y="5952257"/>
            <a:ext cx="476250" cy="476250"/>
          </a:xfrm>
          <a:prstGeom prst="rect">
            <a:avLst/>
          </a:prstGeom>
          <a:noFill/>
        </p:spPr>
      </p:pic>
      <p:pic>
        <p:nvPicPr>
          <p:cNvPr id="120842" name="Picture 10" descr="China Merchants Bank"/>
          <p:cNvPicPr>
            <a:picLocks noChangeAspect="1" noChangeArrowheads="1"/>
          </p:cNvPicPr>
          <p:nvPr/>
        </p:nvPicPr>
        <p:blipFill>
          <a:blip r:embed="rId15"/>
          <a:srcRect/>
          <a:stretch>
            <a:fillRect/>
          </a:stretch>
        </p:blipFill>
        <p:spPr bwMode="auto">
          <a:xfrm>
            <a:off x="1021199" y="5356516"/>
            <a:ext cx="534260" cy="534260"/>
          </a:xfrm>
          <a:prstGeom prst="rect">
            <a:avLst/>
          </a:prstGeom>
          <a:noFill/>
        </p:spPr>
      </p:pic>
      <p:pic>
        <p:nvPicPr>
          <p:cNvPr id="120841" name="Picture 9" descr="Ping An Insurance Group"/>
          <p:cNvPicPr>
            <a:picLocks noChangeAspect="1" noChangeArrowheads="1"/>
          </p:cNvPicPr>
          <p:nvPr/>
        </p:nvPicPr>
        <p:blipFill>
          <a:blip r:embed="rId16"/>
          <a:srcRect/>
          <a:stretch>
            <a:fillRect/>
          </a:stretch>
        </p:blipFill>
        <p:spPr bwMode="auto">
          <a:xfrm>
            <a:off x="1021199" y="4824846"/>
            <a:ext cx="476250" cy="476250"/>
          </a:xfrm>
          <a:prstGeom prst="rect">
            <a:avLst/>
          </a:prstGeom>
          <a:noFill/>
        </p:spPr>
      </p:pic>
      <p:pic>
        <p:nvPicPr>
          <p:cNvPr id="120840" name="Picture 8" descr="Bank of Communications"/>
          <p:cNvPicPr>
            <a:picLocks noChangeAspect="1" noChangeArrowheads="1"/>
          </p:cNvPicPr>
          <p:nvPr/>
        </p:nvPicPr>
        <p:blipFill>
          <a:blip r:embed="rId17"/>
          <a:srcRect/>
          <a:stretch>
            <a:fillRect/>
          </a:stretch>
        </p:blipFill>
        <p:spPr bwMode="auto">
          <a:xfrm>
            <a:off x="993489" y="4307031"/>
            <a:ext cx="476250" cy="476250"/>
          </a:xfrm>
          <a:prstGeom prst="rect">
            <a:avLst/>
          </a:prstGeom>
          <a:noFill/>
        </p:spPr>
      </p:pic>
      <p:pic>
        <p:nvPicPr>
          <p:cNvPr id="120839" name="Picture 7" descr="Sinopec-China Petroleum"/>
          <p:cNvPicPr>
            <a:picLocks noChangeAspect="1" noChangeArrowheads="1"/>
          </p:cNvPicPr>
          <p:nvPr/>
        </p:nvPicPr>
        <p:blipFill>
          <a:blip r:embed="rId18"/>
          <a:srcRect/>
          <a:stretch>
            <a:fillRect/>
          </a:stretch>
        </p:blipFill>
        <p:spPr bwMode="auto">
          <a:xfrm>
            <a:off x="979634" y="3721680"/>
            <a:ext cx="476250" cy="476250"/>
          </a:xfrm>
          <a:prstGeom prst="rect">
            <a:avLst/>
          </a:prstGeom>
          <a:noFill/>
        </p:spPr>
      </p:pic>
      <p:pic>
        <p:nvPicPr>
          <p:cNvPr id="120838" name="Picture 6" descr="Bank of China"/>
          <p:cNvPicPr>
            <a:picLocks noChangeAspect="1" noChangeArrowheads="1"/>
          </p:cNvPicPr>
          <p:nvPr/>
        </p:nvPicPr>
        <p:blipFill>
          <a:blip r:embed="rId19"/>
          <a:srcRect/>
          <a:stretch>
            <a:fillRect/>
          </a:stretch>
        </p:blipFill>
        <p:spPr bwMode="auto">
          <a:xfrm>
            <a:off x="1007344" y="3176155"/>
            <a:ext cx="476250" cy="476250"/>
          </a:xfrm>
          <a:prstGeom prst="rect">
            <a:avLst/>
          </a:prstGeom>
          <a:noFill/>
        </p:spPr>
      </p:pic>
      <p:pic>
        <p:nvPicPr>
          <p:cNvPr id="120837" name="Picture 5" descr="PetroChina"/>
          <p:cNvPicPr>
            <a:picLocks noChangeAspect="1" noChangeArrowheads="1"/>
          </p:cNvPicPr>
          <p:nvPr/>
        </p:nvPicPr>
        <p:blipFill>
          <a:blip r:embed="rId20"/>
          <a:srcRect/>
          <a:stretch>
            <a:fillRect/>
          </a:stretch>
        </p:blipFill>
        <p:spPr bwMode="auto">
          <a:xfrm>
            <a:off x="993489" y="2644485"/>
            <a:ext cx="476250" cy="476250"/>
          </a:xfrm>
          <a:prstGeom prst="rect">
            <a:avLst/>
          </a:prstGeom>
          <a:noFill/>
        </p:spPr>
      </p:pic>
      <p:pic>
        <p:nvPicPr>
          <p:cNvPr id="120836" name="Picture 4" descr="Agricultural Bank of China"/>
          <p:cNvPicPr>
            <a:picLocks noChangeAspect="1" noChangeArrowheads="1"/>
          </p:cNvPicPr>
          <p:nvPr/>
        </p:nvPicPr>
        <p:blipFill>
          <a:blip r:embed="rId21"/>
          <a:srcRect/>
          <a:stretch>
            <a:fillRect/>
          </a:stretch>
        </p:blipFill>
        <p:spPr bwMode="auto">
          <a:xfrm>
            <a:off x="1021199" y="2112815"/>
            <a:ext cx="476250" cy="476250"/>
          </a:xfrm>
          <a:prstGeom prst="rect">
            <a:avLst/>
          </a:prstGeom>
          <a:noFill/>
        </p:spPr>
      </p:pic>
      <p:pic>
        <p:nvPicPr>
          <p:cNvPr id="120835" name="Picture 3" descr="China Construction Bank"/>
          <p:cNvPicPr>
            <a:picLocks noChangeAspect="1" noChangeArrowheads="1"/>
          </p:cNvPicPr>
          <p:nvPr/>
        </p:nvPicPr>
        <p:blipFill>
          <a:blip r:embed="rId22"/>
          <a:srcRect/>
          <a:stretch>
            <a:fillRect/>
          </a:stretch>
        </p:blipFill>
        <p:spPr bwMode="auto">
          <a:xfrm>
            <a:off x="979634" y="1525725"/>
            <a:ext cx="476250" cy="476250"/>
          </a:xfrm>
          <a:prstGeom prst="rect">
            <a:avLst/>
          </a:prstGeom>
          <a:noFill/>
        </p:spPr>
      </p:pic>
      <p:pic>
        <p:nvPicPr>
          <p:cNvPr id="120834" name="Picture 2" descr="ICBC"/>
          <p:cNvPicPr>
            <a:picLocks noChangeAspect="1" noChangeArrowheads="1"/>
          </p:cNvPicPr>
          <p:nvPr/>
        </p:nvPicPr>
        <p:blipFill>
          <a:blip r:embed="rId23"/>
          <a:srcRect/>
          <a:stretch>
            <a:fillRect/>
          </a:stretch>
        </p:blipFill>
        <p:spPr bwMode="auto">
          <a:xfrm>
            <a:off x="993489" y="994055"/>
            <a:ext cx="476250" cy="476250"/>
          </a:xfrm>
          <a:prstGeom prst="rect">
            <a:avLst/>
          </a:prstGeom>
          <a:noFill/>
        </p:spPr>
      </p:pic>
    </p:spTree>
    <p:extLst>
      <p:ext uri="{BB962C8B-B14F-4D97-AF65-F5344CB8AC3E}">
        <p14:creationId xmlns:p14="http://schemas.microsoft.com/office/powerpoint/2010/main" val="19367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79672" y="662847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a:solidFill>
                  <a:srgbClr val="333333"/>
                </a:solidFill>
                <a:ea typeface="ＭＳ Ｐゴシック" charset="0"/>
                <a:cs typeface="Gill Sans Light" charset="0"/>
              </a:rPr>
              <a:t>©2012, </a:t>
            </a:r>
            <a:r>
              <a:rPr lang="en-US" sz="1000" dirty="0">
                <a:solidFill>
                  <a:srgbClr val="333333"/>
                </a:solidFill>
                <a:ea typeface="ＭＳ Ｐゴシック" charset="0"/>
                <a:cs typeface="Gill Sans Light" charset="0"/>
                <a:hlinkClick r:id="rId3"/>
              </a:rPr>
              <a:t>andreas.larsson@design.lth.se</a:t>
            </a:r>
            <a:endParaRPr lang="en-US" sz="1000" dirty="0">
              <a:solidFill>
                <a:srgbClr val="333333"/>
              </a:solidFill>
              <a:ea typeface="ＭＳ Ｐゴシック" charset="0"/>
              <a:cs typeface="Gill Sans Light" charset="0"/>
            </a:endParaRPr>
          </a:p>
        </p:txBody>
      </p:sp>
      <p:sp>
        <p:nvSpPr>
          <p:cNvPr id="45058" name="Rectangle 2"/>
          <p:cNvSpPr>
            <a:spLocks/>
          </p:cNvSpPr>
          <p:nvPr/>
        </p:nvSpPr>
        <p:spPr bwMode="auto">
          <a:xfrm>
            <a:off x="6448280" y="6574913"/>
            <a:ext cx="25006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300" u="sng">
                <a:ea typeface="ＭＳ Ｐゴシック" charset="0"/>
                <a:cs typeface="Gill Sans Light" charset="0"/>
                <a:hlinkClick r:id="rId4"/>
              </a:rPr>
              <a:t>http://www.forbes.com/global2000/</a:t>
            </a:r>
            <a:endParaRPr lang="en-US" sz="1300" u="sng">
              <a:ea typeface="ＭＳ Ｐゴシック" charset="0"/>
              <a:cs typeface="Gill Sans Light" charset="0"/>
            </a:endParaRPr>
          </a:p>
        </p:txBody>
      </p:sp>
      <p:grpSp>
        <p:nvGrpSpPr>
          <p:cNvPr id="45061" name="Group 5"/>
          <p:cNvGrpSpPr>
            <a:grpSpLocks/>
          </p:cNvGrpSpPr>
          <p:nvPr/>
        </p:nvGrpSpPr>
        <p:grpSpPr bwMode="auto">
          <a:xfrm>
            <a:off x="741164" y="125016"/>
            <a:ext cx="7465219" cy="6607969"/>
            <a:chOff x="0" y="0"/>
            <a:chExt cx="6688" cy="5920"/>
          </a:xfrm>
        </p:grpSpPr>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 y="96"/>
              <a:ext cx="6432" cy="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88" cy="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196491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61" name="Rectangle 1"/>
          <p:cNvSpPr>
            <a:spLocks/>
          </p:cNvSpPr>
          <p:nvPr/>
        </p:nvSpPr>
        <p:spPr bwMode="auto">
          <a:xfrm>
            <a:off x="126136" y="662847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smtClean="0">
                <a:solidFill>
                  <a:srgbClr val="333333"/>
                </a:solidFill>
                <a:ea typeface="ＭＳ Ｐゴシック" charset="0"/>
                <a:cs typeface="Gill Sans Light" charset="0"/>
              </a:rPr>
              <a:t>©2013, Jun Jin SOM-ZJU</a:t>
            </a:r>
            <a:endParaRPr lang="en-US" sz="1000" dirty="0">
              <a:solidFill>
                <a:srgbClr val="333333"/>
              </a:solidFill>
              <a:ea typeface="ＭＳ Ｐゴシック" charset="0"/>
              <a:cs typeface="Gill Sans Light" charset="0"/>
            </a:endParaRPr>
          </a:p>
        </p:txBody>
      </p:sp>
      <p:sp>
        <p:nvSpPr>
          <p:cNvPr id="40962" name="Rectangle 2"/>
          <p:cNvSpPr>
            <a:spLocks/>
          </p:cNvSpPr>
          <p:nvPr/>
        </p:nvSpPr>
        <p:spPr bwMode="auto">
          <a:xfrm>
            <a:off x="6324357" y="6615260"/>
            <a:ext cx="26930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3"/>
              </a:rPr>
              <a:t>http://www.forbes.com/global2000/</a:t>
            </a:r>
            <a:endParaRPr lang="en-US" sz="1400" u="sng" dirty="0">
              <a:ea typeface="ＭＳ Ｐゴシック" charset="0"/>
              <a:cs typeface="Gill Sans Light" charset="0"/>
            </a:endParaRPr>
          </a:p>
        </p:txBody>
      </p:sp>
      <p:graphicFrame>
        <p:nvGraphicFramePr>
          <p:cNvPr id="15" name="表格 14"/>
          <p:cNvGraphicFramePr>
            <a:graphicFrameLocks noGrp="1"/>
          </p:cNvGraphicFramePr>
          <p:nvPr/>
        </p:nvGraphicFramePr>
        <p:xfrm>
          <a:off x="476250" y="476252"/>
          <a:ext cx="8541150" cy="5758295"/>
        </p:xfrm>
        <a:graphic>
          <a:graphicData uri="http://schemas.openxmlformats.org/drawingml/2006/table">
            <a:tbl>
              <a:tblPr/>
              <a:tblGrid>
                <a:gridCol w="562840"/>
                <a:gridCol w="1122219"/>
                <a:gridCol w="2092326"/>
                <a:gridCol w="952753"/>
                <a:gridCol w="952753"/>
                <a:gridCol w="952753"/>
                <a:gridCol w="952753"/>
                <a:gridCol w="952753"/>
              </a:tblGrid>
              <a:tr h="579365">
                <a:tc>
                  <a:txBody>
                    <a:bodyPr/>
                    <a:lstStyle/>
                    <a:p>
                      <a:pPr algn="ctr" fontAlgn="t"/>
                      <a:r>
                        <a:rPr lang="en-GB" sz="1200" b="1" i="0" u="none" strike="noStrike" dirty="0">
                          <a:solidFill>
                            <a:schemeClr val="tx1"/>
                          </a:solidFill>
                          <a:latin typeface="Verdana"/>
                        </a:rPr>
                        <a:t>Rank</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t"/>
                      <a:r>
                        <a:rPr lang="en-GB" sz="1200" b="1" i="0" u="none" strike="noStrike" dirty="0">
                          <a:solidFill>
                            <a:schemeClr val="tx1"/>
                          </a:solidFill>
                          <a:latin typeface="Verdana"/>
                        </a:rPr>
                        <a:t>Company</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t"/>
                      <a:r>
                        <a:rPr lang="en-GB" sz="1200" b="1" i="0" u="none" strike="noStrike" dirty="0">
                          <a:solidFill>
                            <a:schemeClr val="tx1"/>
                          </a:solidFill>
                          <a:latin typeface="Verdana"/>
                        </a:rPr>
                        <a:t>Country</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Sales</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Profits</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Assets</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latin typeface="Verdana"/>
                        </a:rPr>
                        <a:t>Market Value</a:t>
                      </a:r>
                      <a:endParaRPr lang="en-GB" sz="1200" b="1" i="0" dirty="0">
                        <a:solidFill>
                          <a:schemeClr val="tx1"/>
                        </a:solidFill>
                        <a:latin typeface="Verdana"/>
                      </a:endParaRPr>
                    </a:p>
                  </a:txBody>
                  <a:tcPr marL="45302" marR="23595" marT="23595" marB="235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118</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Nordea Bank</a:t>
                      </a:r>
                      <a:endParaRPr lang="en-GB" sz="1200" b="1" i="0" u="none" strike="noStrike" dirty="0">
                        <a:solidFill>
                          <a:schemeClr val="tx1"/>
                        </a:solidFill>
                        <a:latin typeface="Georgia"/>
                        <a:hlinkClick r:id="rId4"/>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$23.2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$892.6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$47.1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210</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Volvo Group</a:t>
                      </a:r>
                      <a:endParaRPr lang="en-GB" sz="1200" b="1" i="0" u="none" strike="noStrike" dirty="0">
                        <a:solidFill>
                          <a:schemeClr val="tx1"/>
                        </a:solidFill>
                        <a:latin typeface="Georgia"/>
                        <a:hlinkClick r:id="rId5"/>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$46.7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$1.7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$50.4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$31.9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243</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SEB</a:t>
                      </a:r>
                      <a:endParaRPr lang="en-GB" sz="1200" b="1" i="0" u="none" strike="noStrike" dirty="0">
                        <a:solidFill>
                          <a:schemeClr val="tx1"/>
                        </a:solidFill>
                        <a:latin typeface="Georgia"/>
                        <a:hlinkClick r:id="rId6"/>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$14.4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$376.8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$23.5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247</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Svenska </a:t>
                      </a:r>
                      <a:r>
                        <a:rPr lang="en-GB" sz="1200" b="1" i="0" u="none" strike="noStrike" dirty="0" err="1">
                          <a:solidFill>
                            <a:schemeClr val="tx1"/>
                          </a:solidFill>
                          <a:latin typeface="Georgia"/>
                        </a:rPr>
                        <a:t>Handelsbanken</a:t>
                      </a:r>
                      <a:endParaRPr lang="en-GB" sz="1200" b="1" i="0" u="none" strike="noStrike" dirty="0">
                        <a:solidFill>
                          <a:schemeClr val="tx1"/>
                        </a:solidFill>
                        <a:latin typeface="Georgia"/>
                        <a:hlinkClick r:id="rId7"/>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$11.5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$367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$28.2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265</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Swedbank</a:t>
                      </a:r>
                      <a:endParaRPr lang="en-GB" sz="1200" b="1" i="0" u="none" strike="noStrike" dirty="0">
                        <a:solidFill>
                          <a:schemeClr val="tx1"/>
                        </a:solidFill>
                        <a:latin typeface="Georgia"/>
                        <a:hlinkClick r:id="rId8"/>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$10.9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$283.8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$27.4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286</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TeliaSonera</a:t>
                      </a:r>
                      <a:endParaRPr lang="en-GB" sz="1200" b="1" i="0" u="none" strike="noStrike" dirty="0">
                        <a:solidFill>
                          <a:schemeClr val="tx1"/>
                        </a:solidFill>
                        <a:latin typeface="Georgia"/>
                        <a:hlinkClick r:id="rId9"/>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$16.1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$38.1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292</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Ericsson</a:t>
                      </a:r>
                      <a:endParaRPr lang="en-GB" sz="1200" b="1" i="0" u="none" strike="noStrike" dirty="0">
                        <a:solidFill>
                          <a:schemeClr val="tx1"/>
                        </a:solidFill>
                        <a:latin typeface="Georgia"/>
                        <a:hlinkClick r:id="rId10"/>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$35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$0.9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$40.4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$44.1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481</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Atlas </a:t>
                      </a:r>
                      <a:r>
                        <a:rPr lang="en-GB" sz="1200" b="1" i="0" u="none" strike="noStrike" dirty="0" err="1">
                          <a:solidFill>
                            <a:schemeClr val="tx1"/>
                          </a:solidFill>
                          <a:latin typeface="Georgia"/>
                        </a:rPr>
                        <a:t>Copco</a:t>
                      </a:r>
                      <a:endParaRPr lang="en-GB" sz="1200" b="1" i="0" u="none" strike="noStrike" dirty="0">
                        <a:solidFill>
                          <a:schemeClr val="tx1"/>
                        </a:solidFill>
                        <a:latin typeface="Georgia"/>
                        <a:hlinkClick r:id="rId11"/>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$13.4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$12.5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$35.2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a:solidFill>
                            <a:schemeClr val="tx1"/>
                          </a:solidFill>
                          <a:latin typeface="Georgia"/>
                        </a:rPr>
                        <a:t>486</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H&amp;M</a:t>
                      </a:r>
                      <a:endParaRPr lang="en-GB" sz="1200" b="1" i="0" u="none" strike="noStrike" dirty="0">
                        <a:solidFill>
                          <a:schemeClr val="tx1"/>
                        </a:solidFill>
                        <a:latin typeface="Georgia"/>
                        <a:hlinkClick r:id="rId12"/>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$18.1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$2.5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$8.8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$59.8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893">
                <a:tc>
                  <a:txBody>
                    <a:bodyPr/>
                    <a:lstStyle/>
                    <a:p>
                      <a:pPr fontAlgn="ctr"/>
                      <a:r>
                        <a:rPr lang="en-GB" sz="1600" b="0" i="0" dirty="0">
                          <a:solidFill>
                            <a:schemeClr val="tx1"/>
                          </a:solidFill>
                          <a:latin typeface="Georgia"/>
                        </a:rPr>
                        <a:t>505</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200" b="1" i="0" u="none" strike="noStrike" dirty="0">
                          <a:solidFill>
                            <a:schemeClr val="tx1"/>
                          </a:solidFill>
                          <a:latin typeface="Georgia"/>
                        </a:rPr>
                        <a:t>Sandvik</a:t>
                      </a:r>
                      <a:endParaRPr lang="en-GB" sz="1200" b="1" i="0" u="none" strike="noStrike" dirty="0">
                        <a:solidFill>
                          <a:schemeClr val="tx1"/>
                        </a:solidFill>
                        <a:latin typeface="Georgia"/>
                        <a:hlinkClick r:id="rId13"/>
                      </a:endParaRP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Sweden</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$15.2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$1.2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a:solidFill>
                            <a:schemeClr val="tx1"/>
                          </a:solidFill>
                          <a:latin typeface="Georgia"/>
                        </a:rPr>
                        <a:t>$16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dirty="0">
                          <a:solidFill>
                            <a:schemeClr val="tx1"/>
                          </a:solidFill>
                          <a:latin typeface="Georgia"/>
                        </a:rPr>
                        <a:t>$20.5 B</a:t>
                      </a:r>
                    </a:p>
                  </a:txBody>
                  <a:tcPr marL="23595" marR="23595" marT="37752" marB="37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18795" name="Picture 11" descr="Sandvik"/>
          <p:cNvPicPr>
            <a:picLocks noChangeAspect="1" noChangeArrowheads="1"/>
          </p:cNvPicPr>
          <p:nvPr/>
        </p:nvPicPr>
        <p:blipFill>
          <a:blip r:embed="rId14"/>
          <a:srcRect/>
          <a:stretch>
            <a:fillRect/>
          </a:stretch>
        </p:blipFill>
        <p:spPr bwMode="auto">
          <a:xfrm>
            <a:off x="1250644" y="5777332"/>
            <a:ext cx="476250" cy="476250"/>
          </a:xfrm>
          <a:prstGeom prst="rect">
            <a:avLst/>
          </a:prstGeom>
          <a:noFill/>
        </p:spPr>
      </p:pic>
      <p:pic>
        <p:nvPicPr>
          <p:cNvPr id="118794" name="Picture 10" descr="H&amp;M"/>
          <p:cNvPicPr>
            <a:picLocks noChangeAspect="1" noChangeArrowheads="1"/>
          </p:cNvPicPr>
          <p:nvPr/>
        </p:nvPicPr>
        <p:blipFill>
          <a:blip r:embed="rId15"/>
          <a:srcRect/>
          <a:stretch>
            <a:fillRect/>
          </a:stretch>
        </p:blipFill>
        <p:spPr bwMode="auto">
          <a:xfrm>
            <a:off x="1209079" y="5231807"/>
            <a:ext cx="476250" cy="476250"/>
          </a:xfrm>
          <a:prstGeom prst="rect">
            <a:avLst/>
          </a:prstGeom>
          <a:noFill/>
        </p:spPr>
      </p:pic>
      <p:pic>
        <p:nvPicPr>
          <p:cNvPr id="118793" name="Picture 9" descr="Atlas Copco"/>
          <p:cNvPicPr>
            <a:picLocks noChangeAspect="1" noChangeArrowheads="1"/>
          </p:cNvPicPr>
          <p:nvPr/>
        </p:nvPicPr>
        <p:blipFill>
          <a:blip r:embed="rId16"/>
          <a:srcRect/>
          <a:stretch>
            <a:fillRect/>
          </a:stretch>
        </p:blipFill>
        <p:spPr bwMode="auto">
          <a:xfrm>
            <a:off x="1181369" y="4700137"/>
            <a:ext cx="476250" cy="476250"/>
          </a:xfrm>
          <a:prstGeom prst="rect">
            <a:avLst/>
          </a:prstGeom>
          <a:noFill/>
        </p:spPr>
      </p:pic>
      <p:pic>
        <p:nvPicPr>
          <p:cNvPr id="118792" name="Picture 8" descr="Ericsson"/>
          <p:cNvPicPr>
            <a:picLocks noChangeAspect="1" noChangeArrowheads="1"/>
          </p:cNvPicPr>
          <p:nvPr/>
        </p:nvPicPr>
        <p:blipFill>
          <a:blip r:embed="rId17"/>
          <a:srcRect/>
          <a:stretch>
            <a:fillRect/>
          </a:stretch>
        </p:blipFill>
        <p:spPr bwMode="auto">
          <a:xfrm>
            <a:off x="1167514" y="4182322"/>
            <a:ext cx="476250" cy="476250"/>
          </a:xfrm>
          <a:prstGeom prst="rect">
            <a:avLst/>
          </a:prstGeom>
          <a:noFill/>
        </p:spPr>
      </p:pic>
      <p:pic>
        <p:nvPicPr>
          <p:cNvPr id="118791" name="Picture 7" descr="TeliaSonera"/>
          <p:cNvPicPr>
            <a:picLocks noChangeAspect="1" noChangeArrowheads="1"/>
          </p:cNvPicPr>
          <p:nvPr/>
        </p:nvPicPr>
        <p:blipFill>
          <a:blip r:embed="rId18"/>
          <a:srcRect/>
          <a:stretch>
            <a:fillRect/>
          </a:stretch>
        </p:blipFill>
        <p:spPr bwMode="auto">
          <a:xfrm>
            <a:off x="1167514" y="3664507"/>
            <a:ext cx="476250" cy="476250"/>
          </a:xfrm>
          <a:prstGeom prst="rect">
            <a:avLst/>
          </a:prstGeom>
          <a:noFill/>
        </p:spPr>
      </p:pic>
      <p:pic>
        <p:nvPicPr>
          <p:cNvPr id="118790" name="Picture 6" descr="Swedbank"/>
          <p:cNvPicPr>
            <a:picLocks noChangeAspect="1" noChangeArrowheads="1"/>
          </p:cNvPicPr>
          <p:nvPr/>
        </p:nvPicPr>
        <p:blipFill>
          <a:blip r:embed="rId19"/>
          <a:srcRect/>
          <a:stretch>
            <a:fillRect/>
          </a:stretch>
        </p:blipFill>
        <p:spPr bwMode="auto">
          <a:xfrm>
            <a:off x="1181369" y="3160547"/>
            <a:ext cx="476250" cy="476250"/>
          </a:xfrm>
          <a:prstGeom prst="rect">
            <a:avLst/>
          </a:prstGeom>
          <a:noFill/>
        </p:spPr>
      </p:pic>
      <p:pic>
        <p:nvPicPr>
          <p:cNvPr id="118789" name="Picture 5" descr="Svenska Handelsbanken"/>
          <p:cNvPicPr>
            <a:picLocks noChangeAspect="1" noChangeArrowheads="1"/>
          </p:cNvPicPr>
          <p:nvPr/>
        </p:nvPicPr>
        <p:blipFill>
          <a:blip r:embed="rId20"/>
          <a:srcRect/>
          <a:stretch>
            <a:fillRect/>
          </a:stretch>
        </p:blipFill>
        <p:spPr bwMode="auto">
          <a:xfrm>
            <a:off x="1167514" y="2642732"/>
            <a:ext cx="476250" cy="476250"/>
          </a:xfrm>
          <a:prstGeom prst="rect">
            <a:avLst/>
          </a:prstGeom>
          <a:noFill/>
        </p:spPr>
      </p:pic>
      <p:pic>
        <p:nvPicPr>
          <p:cNvPr id="118788" name="Picture 4" descr="SEB"/>
          <p:cNvPicPr>
            <a:picLocks noChangeAspect="1" noChangeArrowheads="1"/>
          </p:cNvPicPr>
          <p:nvPr/>
        </p:nvPicPr>
        <p:blipFill>
          <a:blip r:embed="rId21"/>
          <a:srcRect/>
          <a:stretch>
            <a:fillRect/>
          </a:stretch>
        </p:blipFill>
        <p:spPr bwMode="auto">
          <a:xfrm>
            <a:off x="1153659" y="2138772"/>
            <a:ext cx="476250" cy="476250"/>
          </a:xfrm>
          <a:prstGeom prst="rect">
            <a:avLst/>
          </a:prstGeom>
          <a:noFill/>
        </p:spPr>
      </p:pic>
      <p:pic>
        <p:nvPicPr>
          <p:cNvPr id="118787" name="Picture 3" descr="Volvo Group"/>
          <p:cNvPicPr>
            <a:picLocks noChangeAspect="1" noChangeArrowheads="1"/>
          </p:cNvPicPr>
          <p:nvPr/>
        </p:nvPicPr>
        <p:blipFill>
          <a:blip r:embed="rId22"/>
          <a:srcRect/>
          <a:stretch>
            <a:fillRect/>
          </a:stretch>
        </p:blipFill>
        <p:spPr bwMode="auto">
          <a:xfrm>
            <a:off x="1167514" y="1620957"/>
            <a:ext cx="476250" cy="476250"/>
          </a:xfrm>
          <a:prstGeom prst="rect">
            <a:avLst/>
          </a:prstGeom>
          <a:noFill/>
        </p:spPr>
      </p:pic>
      <p:pic>
        <p:nvPicPr>
          <p:cNvPr id="118786" name="Picture 2" descr="Nordea Bank"/>
          <p:cNvPicPr>
            <a:picLocks noChangeAspect="1" noChangeArrowheads="1"/>
          </p:cNvPicPr>
          <p:nvPr/>
        </p:nvPicPr>
        <p:blipFill>
          <a:blip r:embed="rId23"/>
          <a:srcRect/>
          <a:stretch>
            <a:fillRect/>
          </a:stretch>
        </p:blipFill>
        <p:spPr bwMode="auto">
          <a:xfrm>
            <a:off x="1181369" y="1052949"/>
            <a:ext cx="476250" cy="476250"/>
          </a:xfrm>
          <a:prstGeom prst="rect">
            <a:avLst/>
          </a:prstGeom>
          <a:noFill/>
        </p:spPr>
      </p:pic>
    </p:spTree>
    <p:extLst>
      <p:ext uri="{BB962C8B-B14F-4D97-AF65-F5344CB8AC3E}">
        <p14:creationId xmlns:p14="http://schemas.microsoft.com/office/powerpoint/2010/main" val="19367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64184" y="6612981"/>
            <a:ext cx="2232422"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000" dirty="0" smtClean="0">
                <a:solidFill>
                  <a:srgbClr val="333333"/>
                </a:solidFill>
                <a:ea typeface="ＭＳ Ｐゴシック" charset="0"/>
                <a:cs typeface="Gill Sans Light" charset="0"/>
              </a:rPr>
              <a:t>© 2012, Jun Jin, SOM-ZJU</a:t>
            </a:r>
            <a:endParaRPr lang="en-US" sz="1000" dirty="0">
              <a:solidFill>
                <a:srgbClr val="333333"/>
              </a:solidFill>
              <a:ea typeface="ＭＳ Ｐゴシック" charset="0"/>
              <a:cs typeface="Gill Sans Light" charset="0"/>
            </a:endParaRPr>
          </a:p>
        </p:txBody>
      </p:sp>
      <p:sp>
        <p:nvSpPr>
          <p:cNvPr id="47106" name="Rectangle 2"/>
          <p:cNvSpPr>
            <a:spLocks/>
          </p:cNvSpPr>
          <p:nvPr/>
        </p:nvSpPr>
        <p:spPr bwMode="auto">
          <a:xfrm>
            <a:off x="6189450" y="6544896"/>
            <a:ext cx="30073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400" u="sng" dirty="0">
                <a:ea typeface="ＭＳ Ｐゴシック" charset="0"/>
                <a:cs typeface="Gill Sans Light" charset="0"/>
                <a:hlinkClick r:id="rId3"/>
              </a:rPr>
              <a:t>http://www.ft.com/intl/companies/ft500</a:t>
            </a:r>
            <a:endParaRPr lang="en-US" sz="1400" u="sng" dirty="0">
              <a:ea typeface="ＭＳ Ｐゴシック" charset="0"/>
              <a:cs typeface="Gill Sans Light" charset="0"/>
            </a:endParaRPr>
          </a:p>
        </p:txBody>
      </p:sp>
      <p:pic>
        <p:nvPicPr>
          <p:cNvPr id="121858" name="Picture 2"/>
          <p:cNvPicPr>
            <a:picLocks noChangeAspect="1" noChangeArrowheads="1"/>
          </p:cNvPicPr>
          <p:nvPr/>
        </p:nvPicPr>
        <p:blipFill>
          <a:blip r:embed="rId4"/>
          <a:srcRect t="6303"/>
          <a:stretch>
            <a:fillRect/>
          </a:stretch>
        </p:blipFill>
        <p:spPr bwMode="auto">
          <a:xfrm>
            <a:off x="928253" y="22843"/>
            <a:ext cx="7093527" cy="6154069"/>
          </a:xfrm>
          <a:prstGeom prst="rect">
            <a:avLst/>
          </a:prstGeom>
          <a:noFill/>
          <a:ln w="9525">
            <a:noFill/>
            <a:miter lim="800000"/>
            <a:headEnd/>
            <a:tailEnd/>
          </a:ln>
        </p:spPr>
      </p:pic>
    </p:spTree>
    <p:extLst>
      <p:ext uri="{BB962C8B-B14F-4D97-AF65-F5344CB8AC3E}">
        <p14:creationId xmlns:p14="http://schemas.microsoft.com/office/powerpoint/2010/main" val="65922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5" name="Platshållare för innehåll 4"/>
          <p:cNvSpPr>
            <a:spLocks noGrp="1"/>
          </p:cNvSpPr>
          <p:nvPr>
            <p:ph idx="1"/>
          </p:nvPr>
        </p:nvSpPr>
        <p:spPr>
          <a:xfrm>
            <a:off x="457200" y="1600201"/>
            <a:ext cx="8479642" cy="4358570"/>
          </a:xfrm>
        </p:spPr>
        <p:txBody>
          <a:bodyPr>
            <a:normAutofit/>
          </a:bodyPr>
          <a:lstStyle/>
          <a:p>
            <a:pPr marL="0" indent="0">
              <a:buNone/>
            </a:pPr>
            <a:r>
              <a:rPr lang="sv-SE" sz="2400" dirty="0" smtClean="0"/>
              <a:t>09.15-10.00 Innovation </a:t>
            </a:r>
            <a:r>
              <a:rPr lang="sv-SE" sz="2400" dirty="0" err="1" smtClean="0"/>
              <a:t>climate</a:t>
            </a:r>
            <a:r>
              <a:rPr lang="sv-SE" sz="2400" dirty="0" smtClean="0"/>
              <a:t> in China (</a:t>
            </a:r>
            <a:r>
              <a:rPr lang="sv-SE" sz="2400" dirty="0" err="1" smtClean="0"/>
              <a:t>JunJin</a:t>
            </a:r>
            <a:r>
              <a:rPr lang="sv-SE" sz="2400" dirty="0" smtClean="0"/>
              <a:t>)</a:t>
            </a:r>
          </a:p>
          <a:p>
            <a:pPr marL="0" indent="0">
              <a:buNone/>
            </a:pPr>
            <a:r>
              <a:rPr lang="sv-SE" sz="2400" dirty="0" smtClean="0"/>
              <a:t>10.00-10.15 break</a:t>
            </a:r>
          </a:p>
          <a:p>
            <a:pPr marL="0" indent="0">
              <a:buNone/>
            </a:pPr>
            <a:r>
              <a:rPr lang="sv-SE" sz="2400" dirty="0" smtClean="0"/>
              <a:t>10.15-11.00 Innovation </a:t>
            </a:r>
            <a:r>
              <a:rPr lang="sv-SE" sz="2400" dirty="0" err="1" smtClean="0"/>
              <a:t>climate</a:t>
            </a:r>
            <a:r>
              <a:rPr lang="sv-SE" sz="2400" dirty="0" smtClean="0"/>
              <a:t> in Sweden </a:t>
            </a:r>
            <a:r>
              <a:rPr lang="sv-SE" sz="2400" dirty="0" smtClean="0"/>
              <a:t>(Anders)</a:t>
            </a:r>
            <a:endParaRPr lang="sv-SE" sz="2400" dirty="0" smtClean="0"/>
          </a:p>
          <a:p>
            <a:pPr marL="0" indent="0">
              <a:buNone/>
            </a:pPr>
            <a:r>
              <a:rPr lang="sv-SE" sz="2400" b="1" dirty="0">
                <a:solidFill>
                  <a:srgbClr val="3366FF"/>
                </a:solidFill>
              </a:rPr>
              <a:t>11.00-11.15 break</a:t>
            </a:r>
          </a:p>
          <a:p>
            <a:pPr marL="0" indent="0">
              <a:buNone/>
            </a:pPr>
            <a:r>
              <a:rPr lang="sv-SE" sz="2400" b="1" dirty="0" smtClean="0">
                <a:solidFill>
                  <a:srgbClr val="3366FF"/>
                </a:solidFill>
              </a:rPr>
              <a:t>11.15-12.00 </a:t>
            </a:r>
            <a:r>
              <a:rPr lang="sv-SE" sz="2400" b="1" dirty="0" err="1" smtClean="0">
                <a:solidFill>
                  <a:srgbClr val="3366FF"/>
                </a:solidFill>
              </a:rPr>
              <a:t>Examples</a:t>
            </a:r>
            <a:r>
              <a:rPr lang="sv-SE" sz="2400" b="1" dirty="0" smtClean="0">
                <a:solidFill>
                  <a:srgbClr val="3366FF"/>
                </a:solidFill>
              </a:rPr>
              <a:t> from </a:t>
            </a:r>
            <a:r>
              <a:rPr lang="sv-SE" sz="2400" b="1" dirty="0" err="1" smtClean="0">
                <a:solidFill>
                  <a:srgbClr val="3366FF"/>
                </a:solidFill>
              </a:rPr>
              <a:t>production</a:t>
            </a:r>
            <a:r>
              <a:rPr lang="sv-SE" sz="2400" b="1" dirty="0" smtClean="0">
                <a:solidFill>
                  <a:srgbClr val="3366FF"/>
                </a:solidFill>
              </a:rPr>
              <a:t> </a:t>
            </a:r>
            <a:r>
              <a:rPr lang="sv-SE" sz="2400" b="1" dirty="0" smtClean="0">
                <a:solidFill>
                  <a:srgbClr val="3366FF"/>
                </a:solidFill>
              </a:rPr>
              <a:t>(</a:t>
            </a:r>
            <a:r>
              <a:rPr lang="sv-SE" sz="2400" b="1" dirty="0" err="1" smtClean="0">
                <a:solidFill>
                  <a:srgbClr val="3366FF"/>
                </a:solidFill>
              </a:rPr>
              <a:t>Qinmin</a:t>
            </a:r>
            <a:r>
              <a:rPr lang="sv-SE" sz="2400" b="1" dirty="0" smtClean="0">
                <a:solidFill>
                  <a:srgbClr val="3366FF"/>
                </a:solidFill>
              </a:rPr>
              <a:t>)</a:t>
            </a:r>
          </a:p>
          <a:p>
            <a:pPr marL="0" indent="0">
              <a:buNone/>
            </a:pPr>
            <a:endParaRPr lang="sv-SE" sz="2400" dirty="0" smtClean="0"/>
          </a:p>
          <a:p>
            <a:endParaRPr lang="sv-SE" sz="2400" dirty="0"/>
          </a:p>
        </p:txBody>
      </p:sp>
    </p:spTree>
    <p:extLst>
      <p:ext uri="{BB962C8B-B14F-4D97-AF65-F5344CB8AC3E}">
        <p14:creationId xmlns:p14="http://schemas.microsoft.com/office/powerpoint/2010/main" val="3949616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Image of China</a:t>
            </a:r>
            <a:endParaRPr lang="nl-BE" dirty="0"/>
          </a:p>
        </p:txBody>
      </p:sp>
      <p:sp>
        <p:nvSpPr>
          <p:cNvPr id="7" name="Content Placeholder 6"/>
          <p:cNvSpPr>
            <a:spLocks noGrp="1"/>
          </p:cNvSpPr>
          <p:nvPr>
            <p:ph idx="1"/>
          </p:nvPr>
        </p:nvSpPr>
        <p:spPr>
          <a:xfrm>
            <a:off x="785786" y="1928802"/>
            <a:ext cx="7643866" cy="4197361"/>
          </a:xfrm>
        </p:spPr>
        <p:txBody>
          <a:bodyPr/>
          <a:lstStyle/>
          <a:p>
            <a:pPr>
              <a:spcBef>
                <a:spcPct val="50000"/>
              </a:spcBef>
            </a:pPr>
            <a:r>
              <a:rPr lang="en-GB" altLang="zh-CN" sz="3600" b="1" dirty="0" smtClean="0"/>
              <a:t>What do you know about China?</a:t>
            </a:r>
          </a:p>
          <a:p>
            <a:pPr lvl="1">
              <a:spcBef>
                <a:spcPct val="50000"/>
              </a:spcBef>
            </a:pPr>
            <a:r>
              <a:rPr lang="en-GB" altLang="zh-CN" b="1" dirty="0" smtClean="0"/>
              <a:t>What represent China? </a:t>
            </a:r>
          </a:p>
        </p:txBody>
      </p:sp>
      <p:sp>
        <p:nvSpPr>
          <p:cNvPr id="4" name="Footer Placeholder 2"/>
          <p:cNvSpPr>
            <a:spLocks noGrp="1"/>
          </p:cNvSpPr>
          <p:nvPr>
            <p:ph type="ftr" sz="quarter" idx="4294967295"/>
          </p:nvPr>
        </p:nvSpPr>
        <p:spPr>
          <a:xfrm>
            <a:off x="5673448" y="6282217"/>
            <a:ext cx="2895600" cy="365125"/>
          </a:xfrm>
          <a:prstGeom prst="rect">
            <a:avLst/>
          </a:prstGeom>
        </p:spPr>
        <p:txBody>
          <a:bodyPr/>
          <a:lstStyle/>
          <a:p>
            <a:r>
              <a:rPr lang="en-US" altLang="zh-CN" sz="1200" smtClean="0"/>
              <a:t>© Jun Jin, SOM-ZJU</a:t>
            </a:r>
            <a:endParaRPr lang="en-US" altLang="zh-CN" sz="1200"/>
          </a:p>
        </p:txBody>
      </p:sp>
      <p:sp>
        <p:nvSpPr>
          <p:cNvPr id="5" name="Slide Number Placeholder 3"/>
          <p:cNvSpPr>
            <a:spLocks noGrp="1"/>
          </p:cNvSpPr>
          <p:nvPr>
            <p:ph type="sldNum" sz="quarter" idx="12"/>
          </p:nvPr>
        </p:nvSpPr>
        <p:spPr/>
        <p:txBody>
          <a:bodyPr/>
          <a:lstStyle/>
          <a:p>
            <a:fld id="{FB784C97-EC76-4F6E-A6F7-99B7806EB1BC}" type="slidenum">
              <a:rPr lang="en-US" altLang="zh-CN"/>
              <a:pPr/>
              <a:t>4</a:t>
            </a:fld>
            <a:endParaRPr lang="en-US" altLang="zh-CN"/>
          </a:p>
        </p:txBody>
      </p:sp>
    </p:spTree>
    <p:extLst>
      <p:ext uri="{BB962C8B-B14F-4D97-AF65-F5344CB8AC3E}">
        <p14:creationId xmlns:p14="http://schemas.microsoft.com/office/powerpoint/2010/main" val="3662156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automotive-production-line-19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71" y="1291665"/>
            <a:ext cx="2783590" cy="2087693"/>
          </a:xfrm>
          <a:prstGeom prst="rect">
            <a:avLst/>
          </a:prstGeom>
        </p:spPr>
      </p:pic>
      <p:pic>
        <p:nvPicPr>
          <p:cNvPr id="4" name="Bildobjekt 3" descr="lsai_0001_0001_0_img0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71" y="3548604"/>
            <a:ext cx="2783590" cy="2883258"/>
          </a:xfrm>
          <a:prstGeom prst="rect">
            <a:avLst/>
          </a:prstGeom>
        </p:spPr>
      </p:pic>
      <p:sp>
        <p:nvSpPr>
          <p:cNvPr id="5" name="标题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Production</a:t>
            </a:r>
            <a:endParaRPr lang="en-GB" dirty="0"/>
          </a:p>
        </p:txBody>
      </p:sp>
      <p:sp>
        <p:nvSpPr>
          <p:cNvPr id="6" name="Platshållare för innehåll 4"/>
          <p:cNvSpPr txBox="1">
            <a:spLocks/>
          </p:cNvSpPr>
          <p:nvPr/>
        </p:nvSpPr>
        <p:spPr>
          <a:xfrm>
            <a:off x="4304398" y="2320042"/>
            <a:ext cx="3979045" cy="301727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400" dirty="0" smtClean="0"/>
              <a:t>From: manual </a:t>
            </a:r>
            <a:r>
              <a:rPr lang="sv-SE" sz="2400" dirty="0" err="1"/>
              <a:t>production</a:t>
            </a:r>
            <a:r>
              <a:rPr lang="sv-SE" sz="2400" dirty="0" smtClean="0"/>
              <a:t>		</a:t>
            </a:r>
          </a:p>
          <a:p>
            <a:pPr marL="0" indent="0">
              <a:buNone/>
            </a:pPr>
            <a:r>
              <a:rPr lang="sv-SE" sz="2400" dirty="0" smtClean="0"/>
              <a:t>To: </a:t>
            </a:r>
            <a:r>
              <a:rPr lang="sv-SE" sz="2400" dirty="0" err="1" smtClean="0"/>
              <a:t>automated</a:t>
            </a:r>
            <a:r>
              <a:rPr lang="sv-SE" sz="2400" dirty="0" smtClean="0"/>
              <a:t> </a:t>
            </a:r>
            <a:r>
              <a:rPr lang="sv-SE" sz="2400" dirty="0" err="1" smtClean="0"/>
              <a:t>production</a:t>
            </a:r>
            <a:endParaRPr lang="sv-SE" sz="2400" dirty="0"/>
          </a:p>
          <a:p>
            <a:pPr marL="0" indent="0">
              <a:buFont typeface="Arial"/>
              <a:buNone/>
            </a:pPr>
            <a:endParaRPr lang="sv-SE" sz="2400" dirty="0" smtClean="0"/>
          </a:p>
          <a:p>
            <a:pPr>
              <a:buFont typeface="Symbol" charset="0"/>
              <a:buChar char=""/>
            </a:pPr>
            <a:r>
              <a:rPr lang="sv-SE" sz="2400" dirty="0" smtClean="0"/>
              <a:t>A </a:t>
            </a:r>
            <a:r>
              <a:rPr lang="sv-SE" sz="2400" dirty="0" err="1" smtClean="0"/>
              <a:t>journey</a:t>
            </a:r>
            <a:r>
              <a:rPr lang="sv-SE" sz="2400" dirty="0" smtClean="0"/>
              <a:t> </a:t>
            </a:r>
            <a:r>
              <a:rPr lang="sv-SE" sz="2400" dirty="0" err="1" smtClean="0"/>
              <a:t>of</a:t>
            </a:r>
            <a:r>
              <a:rPr lang="sv-SE" sz="2400" dirty="0" smtClean="0"/>
              <a:t> 100+ </a:t>
            </a:r>
            <a:r>
              <a:rPr lang="sv-SE" sz="2400" dirty="0" err="1" smtClean="0"/>
              <a:t>years</a:t>
            </a:r>
            <a:endParaRPr lang="sv-SE" sz="2400" dirty="0" smtClean="0"/>
          </a:p>
          <a:p>
            <a:pPr>
              <a:buFont typeface="Symbol" charset="0"/>
              <a:buChar char=""/>
            </a:pPr>
            <a:r>
              <a:rPr lang="sv-SE" sz="2400" dirty="0" smtClean="0"/>
              <a:t> A </a:t>
            </a:r>
            <a:r>
              <a:rPr lang="sv-SE" sz="2400" dirty="0" err="1" smtClean="0"/>
              <a:t>journey</a:t>
            </a:r>
            <a:r>
              <a:rPr lang="sv-SE" sz="2400" dirty="0" smtClean="0"/>
              <a:t> </a:t>
            </a:r>
            <a:r>
              <a:rPr lang="sv-SE" sz="2400" dirty="0" err="1" smtClean="0"/>
              <a:t>filled</a:t>
            </a:r>
            <a:r>
              <a:rPr lang="sv-SE" sz="2400" dirty="0" smtClean="0"/>
              <a:t> </a:t>
            </a:r>
            <a:r>
              <a:rPr lang="sv-SE" sz="2400" dirty="0" err="1" smtClean="0"/>
              <a:t>with</a:t>
            </a:r>
            <a:r>
              <a:rPr lang="sv-SE" sz="2400" dirty="0" smtClean="0"/>
              <a:t> </a:t>
            </a:r>
          </a:p>
          <a:p>
            <a:pPr marL="0" indent="0">
              <a:buNone/>
            </a:pPr>
            <a:r>
              <a:rPr lang="sv-SE" sz="2400" dirty="0"/>
              <a:t>	</a:t>
            </a:r>
            <a:r>
              <a:rPr lang="sv-SE" sz="2400" dirty="0" err="1" smtClean="0"/>
              <a:t>many</a:t>
            </a:r>
            <a:r>
              <a:rPr lang="sv-SE" sz="2400" dirty="0" smtClean="0"/>
              <a:t> innovations</a:t>
            </a:r>
            <a:endParaRPr lang="sv-SE" sz="2400" dirty="0"/>
          </a:p>
        </p:txBody>
      </p:sp>
    </p:spTree>
    <p:extLst>
      <p:ext uri="{BB962C8B-B14F-4D97-AF65-F5344CB8AC3E}">
        <p14:creationId xmlns:p14="http://schemas.microsoft.com/office/powerpoint/2010/main" val="22769872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Production</a:t>
            </a:r>
            <a:endParaRPr lang="en-GB" dirty="0"/>
          </a:p>
        </p:txBody>
      </p:sp>
      <p:pic>
        <p:nvPicPr>
          <p:cNvPr id="2" name="Bildobjekt 1" descr="Pyrami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144" y="2141302"/>
            <a:ext cx="6063216" cy="3361661"/>
          </a:xfrm>
          <a:prstGeom prst="rect">
            <a:avLst/>
          </a:prstGeom>
        </p:spPr>
      </p:pic>
      <p:pic>
        <p:nvPicPr>
          <p:cNvPr id="3" name="Bildobjekt 2" descr="automotive-production-line-19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71" y="1291665"/>
            <a:ext cx="2783590" cy="2087693"/>
          </a:xfrm>
          <a:prstGeom prst="rect">
            <a:avLst/>
          </a:prstGeom>
        </p:spPr>
      </p:pic>
      <p:pic>
        <p:nvPicPr>
          <p:cNvPr id="4" name="Bildobjekt 3" descr="lsai_0001_0001_0_img00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71" y="3548604"/>
            <a:ext cx="2783590" cy="2883258"/>
          </a:xfrm>
          <a:prstGeom prst="rect">
            <a:avLst/>
          </a:prstGeom>
        </p:spPr>
      </p:pic>
    </p:spTree>
    <p:extLst>
      <p:ext uri="{BB962C8B-B14F-4D97-AF65-F5344CB8AC3E}">
        <p14:creationId xmlns:p14="http://schemas.microsoft.com/office/powerpoint/2010/main" val="25683800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About SUPCON</a:t>
            </a:r>
            <a:endParaRPr lang="en-GB" dirty="0"/>
          </a:p>
        </p:txBody>
      </p:sp>
      <p:sp>
        <p:nvSpPr>
          <p:cNvPr id="3" name="内容占位符 2"/>
          <p:cNvSpPr>
            <a:spLocks noGrp="1"/>
          </p:cNvSpPr>
          <p:nvPr>
            <p:ph sz="half" idx="1"/>
          </p:nvPr>
        </p:nvSpPr>
        <p:spPr>
          <a:xfrm>
            <a:off x="457200" y="1484785"/>
            <a:ext cx="8219256" cy="4036584"/>
          </a:xfrm>
        </p:spPr>
        <p:txBody>
          <a:bodyPr>
            <a:normAutofit fontScale="92500"/>
          </a:bodyPr>
          <a:lstStyle/>
          <a:p>
            <a:r>
              <a:rPr lang="sv-SE" sz="2400" dirty="0" smtClean="0"/>
              <a:t>SUPCON </a:t>
            </a:r>
            <a:r>
              <a:rPr lang="sv-SE" sz="2400" dirty="0"/>
              <a:t>Group Co., Ltd. (SUPCON in short</a:t>
            </a:r>
            <a:r>
              <a:rPr lang="sv-SE" sz="2400" dirty="0" smtClean="0"/>
              <a:t>)</a:t>
            </a:r>
          </a:p>
          <a:p>
            <a:r>
              <a:rPr lang="en-GB" sz="2400" dirty="0"/>
              <a:t>Founded in 1993</a:t>
            </a:r>
          </a:p>
          <a:p>
            <a:r>
              <a:rPr lang="sv-SE" sz="2400" dirty="0" smtClean="0"/>
              <a:t>A leading </a:t>
            </a:r>
            <a:r>
              <a:rPr lang="sv-SE" sz="2400" dirty="0"/>
              <a:t>high-tech </a:t>
            </a:r>
            <a:r>
              <a:rPr lang="sv-SE" sz="2400" dirty="0" smtClean="0"/>
              <a:t>enterprise </a:t>
            </a:r>
            <a:r>
              <a:rPr lang="sv-SE" sz="2400" dirty="0"/>
              <a:t>in China with focus on </a:t>
            </a:r>
            <a:r>
              <a:rPr lang="sv-SE" sz="2400" dirty="0" smtClean="0"/>
              <a:t>total </a:t>
            </a:r>
            <a:r>
              <a:rPr lang="sv-SE" sz="2400" dirty="0"/>
              <a:t>solutions </a:t>
            </a:r>
            <a:r>
              <a:rPr lang="sv-SE" sz="2400" dirty="0" smtClean="0"/>
              <a:t>for </a:t>
            </a:r>
            <a:r>
              <a:rPr lang="sv-SE" sz="2400" dirty="0"/>
              <a:t>innovative industrial control and information technologies.</a:t>
            </a:r>
            <a:r>
              <a:rPr lang="en-GB" sz="2400" dirty="0" smtClean="0"/>
              <a:t> </a:t>
            </a:r>
          </a:p>
          <a:p>
            <a:r>
              <a:rPr lang="en-GB" sz="2400" dirty="0" smtClean="0"/>
              <a:t>Both hardware and software products.</a:t>
            </a:r>
          </a:p>
          <a:p>
            <a:r>
              <a:rPr lang="en-GB" sz="2400" dirty="0" smtClean="0"/>
              <a:t>Customers: Steel, Chemical, Petrochemical, pulp and paper, Power, etc.</a:t>
            </a:r>
          </a:p>
          <a:p>
            <a:r>
              <a:rPr lang="en-GB" sz="2400" dirty="0" smtClean="0"/>
              <a:t>Competitors: Siemens, ABB, </a:t>
            </a:r>
          </a:p>
          <a:p>
            <a:pPr marL="0" indent="0">
              <a:buNone/>
            </a:pPr>
            <a:r>
              <a:rPr lang="en-GB" sz="2400" dirty="0"/>
              <a:t> </a:t>
            </a:r>
            <a:r>
              <a:rPr lang="en-GB" sz="2400" dirty="0" smtClean="0"/>
              <a:t>    Rockwell Automation, Invensys,</a:t>
            </a:r>
          </a:p>
          <a:p>
            <a:pPr marL="0" indent="0">
              <a:buNone/>
            </a:pPr>
            <a:r>
              <a:rPr lang="en-GB" sz="2400" dirty="0"/>
              <a:t> </a:t>
            </a:r>
            <a:r>
              <a:rPr lang="en-GB" sz="2400" dirty="0" smtClean="0"/>
              <a:t>    GE Fanuc, </a:t>
            </a:r>
            <a:r>
              <a:rPr lang="en-GB" sz="2400" dirty="0" err="1" smtClean="0"/>
              <a:t>Allan&amp;Bradley</a:t>
            </a:r>
            <a:r>
              <a:rPr lang="en-GB" sz="2400" dirty="0" smtClean="0"/>
              <a:t>, etc.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2624" y="5796007"/>
            <a:ext cx="3404990" cy="754199"/>
          </a:xfrm>
          <a:prstGeom prst="rect">
            <a:avLst/>
          </a:prstGeom>
          <a:noFill/>
        </p:spPr>
      </p:pic>
      <p:pic>
        <p:nvPicPr>
          <p:cNvPr id="5" name="Bildobjekt 4" descr="sopic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526" y="4380286"/>
            <a:ext cx="4542474" cy="2477713"/>
          </a:xfrm>
          <a:prstGeom prst="rect">
            <a:avLst/>
          </a:prstGeom>
        </p:spPr>
      </p:pic>
    </p:spTree>
    <p:extLst>
      <p:ext uri="{BB962C8B-B14F-4D97-AF65-F5344CB8AC3E}">
        <p14:creationId xmlns:p14="http://schemas.microsoft.com/office/powerpoint/2010/main" val="17208988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About SUPCON</a:t>
            </a:r>
            <a:endParaRPr lang="en-GB" dirty="0"/>
          </a:p>
        </p:txBody>
      </p:sp>
      <p:sp>
        <p:nvSpPr>
          <p:cNvPr id="3" name="内容占位符 2"/>
          <p:cNvSpPr>
            <a:spLocks noGrp="1"/>
          </p:cNvSpPr>
          <p:nvPr>
            <p:ph sz="half" idx="1"/>
          </p:nvPr>
        </p:nvSpPr>
        <p:spPr>
          <a:xfrm>
            <a:off x="457200" y="1484785"/>
            <a:ext cx="8219256" cy="3576470"/>
          </a:xfrm>
        </p:spPr>
        <p:txBody>
          <a:bodyPr>
            <a:normAutofit/>
          </a:bodyPr>
          <a:lstStyle/>
          <a:p>
            <a:r>
              <a:rPr lang="sv-SE" sz="2400" dirty="0" err="1"/>
              <a:t>According</a:t>
            </a:r>
            <a:r>
              <a:rPr lang="sv-SE" sz="2400" dirty="0"/>
              <a:t> </a:t>
            </a:r>
            <a:r>
              <a:rPr lang="sv-SE" sz="2400" dirty="0" err="1"/>
              <a:t>to</a:t>
            </a:r>
            <a:r>
              <a:rPr lang="sv-SE" sz="2400" dirty="0"/>
              <a:t> ARC </a:t>
            </a:r>
            <a:r>
              <a:rPr lang="sv-SE" sz="2400" dirty="0" err="1"/>
              <a:t>Advisory</a:t>
            </a:r>
            <a:r>
              <a:rPr lang="sv-SE" sz="2400" dirty="0"/>
              <a:t> </a:t>
            </a:r>
            <a:r>
              <a:rPr lang="sv-SE" sz="2400" dirty="0" err="1"/>
              <a:t>Group's</a:t>
            </a:r>
            <a:r>
              <a:rPr lang="sv-SE" sz="2400" dirty="0"/>
              <a:t> research, </a:t>
            </a:r>
            <a:r>
              <a:rPr lang="sv-SE" sz="2400" dirty="0" err="1"/>
              <a:t>significant</a:t>
            </a:r>
            <a:r>
              <a:rPr lang="sv-SE" sz="2400" dirty="0"/>
              <a:t> </a:t>
            </a:r>
            <a:r>
              <a:rPr lang="sv-SE" sz="2400" dirty="0" err="1"/>
              <a:t>economic</a:t>
            </a:r>
            <a:r>
              <a:rPr lang="sv-SE" sz="2400" dirty="0"/>
              <a:t> </a:t>
            </a:r>
            <a:r>
              <a:rPr lang="sv-SE" sz="2400" dirty="0" err="1"/>
              <a:t>benefits</a:t>
            </a:r>
            <a:r>
              <a:rPr lang="sv-SE" sz="2400" dirty="0"/>
              <a:t> </a:t>
            </a:r>
            <a:r>
              <a:rPr lang="sv-SE" sz="2400" dirty="0" err="1"/>
              <a:t>can</a:t>
            </a:r>
            <a:r>
              <a:rPr lang="sv-SE" sz="2400" dirty="0"/>
              <a:t> be </a:t>
            </a:r>
            <a:r>
              <a:rPr lang="sv-SE" sz="2400" dirty="0" err="1"/>
              <a:t>obtained</a:t>
            </a:r>
            <a:r>
              <a:rPr lang="sv-SE" sz="2400" dirty="0"/>
              <a:t> by </a:t>
            </a:r>
            <a:r>
              <a:rPr lang="sv-SE" sz="2400" dirty="0" err="1"/>
              <a:t>applying</a:t>
            </a:r>
            <a:r>
              <a:rPr lang="sv-SE" sz="2400" dirty="0"/>
              <a:t> process automation. For </a:t>
            </a:r>
            <a:r>
              <a:rPr lang="sv-SE" sz="2400" dirty="0" err="1"/>
              <a:t>example</a:t>
            </a:r>
            <a:r>
              <a:rPr lang="sv-SE" sz="2400" dirty="0"/>
              <a:t>, </a:t>
            </a:r>
            <a:r>
              <a:rPr lang="sv-SE" sz="2400" dirty="0" err="1"/>
              <a:t>product</a:t>
            </a:r>
            <a:r>
              <a:rPr lang="sv-SE" sz="2400" dirty="0"/>
              <a:t> </a:t>
            </a:r>
            <a:r>
              <a:rPr lang="sv-SE" sz="2400" dirty="0" err="1"/>
              <a:t>quality</a:t>
            </a:r>
            <a:r>
              <a:rPr lang="sv-SE" sz="2400" dirty="0"/>
              <a:t> </a:t>
            </a:r>
            <a:r>
              <a:rPr lang="sv-SE" sz="2400" dirty="0" err="1"/>
              <a:t>can</a:t>
            </a:r>
            <a:r>
              <a:rPr lang="sv-SE" sz="2400" dirty="0"/>
              <a:t> be </a:t>
            </a:r>
            <a:r>
              <a:rPr lang="sv-SE" sz="2400" dirty="0" err="1"/>
              <a:t>increased</a:t>
            </a:r>
            <a:r>
              <a:rPr lang="sv-SE" sz="2400" dirty="0"/>
              <a:t> by 19.2%, </a:t>
            </a:r>
            <a:r>
              <a:rPr lang="sv-SE" sz="2400" dirty="0" err="1"/>
              <a:t>productivity</a:t>
            </a:r>
            <a:r>
              <a:rPr lang="sv-SE" sz="2400" dirty="0"/>
              <a:t> by 13.5%, and </a:t>
            </a:r>
            <a:r>
              <a:rPr lang="sv-SE" sz="2400" dirty="0" err="1"/>
              <a:t>production</a:t>
            </a:r>
            <a:r>
              <a:rPr lang="sv-SE" sz="2400" dirty="0"/>
              <a:t> by 11.5%</a:t>
            </a:r>
            <a:r>
              <a:rPr lang="sv-SE" sz="2400" dirty="0" smtClean="0"/>
              <a:t>.</a:t>
            </a:r>
          </a:p>
          <a:p>
            <a:r>
              <a:rPr lang="sv-SE" sz="2400" dirty="0" err="1" smtClean="0"/>
              <a:t>InPlant</a:t>
            </a:r>
            <a:r>
              <a:rPr lang="sv-SE" sz="2400" dirty="0" smtClean="0"/>
              <a:t> (note: </a:t>
            </a:r>
            <a:r>
              <a:rPr lang="sv-SE" sz="2400" dirty="0" err="1" smtClean="0"/>
              <a:t>Supcon’s</a:t>
            </a:r>
            <a:r>
              <a:rPr lang="sv-SE" sz="2400" dirty="0" smtClean="0"/>
              <a:t> solution) </a:t>
            </a:r>
            <a:r>
              <a:rPr lang="sv-SE" sz="2400" dirty="0" err="1" smtClean="0"/>
              <a:t>provides</a:t>
            </a:r>
            <a:r>
              <a:rPr lang="sv-SE" sz="2400" dirty="0" smtClean="0"/>
              <a:t> </a:t>
            </a:r>
            <a:r>
              <a:rPr lang="sv-SE" sz="2400" dirty="0"/>
              <a:t>an </a:t>
            </a:r>
            <a:r>
              <a:rPr lang="sv-SE" sz="2400" dirty="0" err="1"/>
              <a:t>integrated</a:t>
            </a:r>
            <a:r>
              <a:rPr lang="sv-SE" sz="2400" dirty="0"/>
              <a:t> solution for process automation </a:t>
            </a:r>
            <a:r>
              <a:rPr lang="sv-SE" sz="2400" dirty="0" err="1"/>
              <a:t>industries</a:t>
            </a:r>
            <a:r>
              <a:rPr lang="sv-SE" sz="2400" dirty="0"/>
              <a:t>. The solution integrates process control, </a:t>
            </a:r>
            <a:r>
              <a:rPr lang="sv-SE" sz="2400" dirty="0" smtClean="0"/>
              <a:t>optimization</a:t>
            </a:r>
            <a:r>
              <a:rPr lang="sv-SE" sz="2400" dirty="0"/>
              <a:t>, planning, scheduling and management</a:t>
            </a:r>
            <a:r>
              <a:rPr lang="sv-SE" sz="2400" dirty="0" smtClean="0"/>
              <a:t>.</a:t>
            </a:r>
          </a:p>
          <a:p>
            <a:r>
              <a:rPr lang="sv-SE" sz="2400" dirty="0" err="1" smtClean="0"/>
              <a:t>More</a:t>
            </a:r>
            <a:r>
              <a:rPr lang="sv-SE" sz="2400" dirty="0" smtClean="0"/>
              <a:t> info: </a:t>
            </a:r>
            <a:r>
              <a:rPr lang="sv-SE" sz="2400" dirty="0" smtClean="0">
                <a:hlinkClick r:id="rId2"/>
              </a:rPr>
              <a:t>www.supcon.com</a:t>
            </a:r>
            <a:endParaRPr lang="en-GB"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8145" y="5796007"/>
            <a:ext cx="3404990" cy="754199"/>
          </a:xfrm>
          <a:prstGeom prst="rect">
            <a:avLst/>
          </a:prstGeom>
          <a:noFill/>
        </p:spPr>
      </p:pic>
    </p:spTree>
    <p:extLst>
      <p:ext uri="{BB962C8B-B14F-4D97-AF65-F5344CB8AC3E}">
        <p14:creationId xmlns:p14="http://schemas.microsoft.com/office/powerpoint/2010/main" val="40494200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Visit </a:t>
            </a:r>
            <a:r>
              <a:rPr lang="sv-SE" dirty="0" err="1" smtClean="0"/>
              <a:t>to</a:t>
            </a:r>
            <a:r>
              <a:rPr lang="sv-SE" dirty="0" smtClean="0"/>
              <a:t> </a:t>
            </a:r>
            <a:r>
              <a:rPr lang="sv-SE" dirty="0" err="1" smtClean="0"/>
              <a:t>Supcon</a:t>
            </a:r>
            <a:endParaRPr lang="sv-SE" dirty="0"/>
          </a:p>
        </p:txBody>
      </p:sp>
      <p:sp>
        <p:nvSpPr>
          <p:cNvPr id="3" name="Platshållare för innehåll 2"/>
          <p:cNvSpPr>
            <a:spLocks noGrp="1"/>
          </p:cNvSpPr>
          <p:nvPr>
            <p:ph sz="half" idx="1"/>
          </p:nvPr>
        </p:nvSpPr>
        <p:spPr>
          <a:xfrm>
            <a:off x="457200" y="1388576"/>
            <a:ext cx="8432428" cy="5257800"/>
          </a:xfrm>
        </p:spPr>
        <p:txBody>
          <a:bodyPr>
            <a:normAutofit/>
          </a:bodyPr>
          <a:lstStyle/>
          <a:p>
            <a:pPr marL="0" indent="0">
              <a:buNone/>
            </a:pPr>
            <a:r>
              <a:rPr lang="sv-SE" sz="2600" dirty="0"/>
              <a:t>Date: </a:t>
            </a:r>
            <a:r>
              <a:rPr lang="sv-SE" sz="2600" dirty="0" smtClean="0"/>
              <a:t>Thursday September 26th</a:t>
            </a:r>
            <a:r>
              <a:rPr lang="sv-SE" sz="2600" dirty="0"/>
              <a:t>, </a:t>
            </a:r>
            <a:r>
              <a:rPr lang="sv-SE" sz="2600" dirty="0" smtClean="0"/>
              <a:t>2013.</a:t>
            </a:r>
            <a:endParaRPr lang="sv-SE" sz="2600" dirty="0"/>
          </a:p>
          <a:p>
            <a:pPr marL="0" indent="0">
              <a:buNone/>
            </a:pPr>
            <a:r>
              <a:rPr lang="sv-SE" sz="2600" dirty="0" err="1"/>
              <a:t>Time</a:t>
            </a:r>
            <a:r>
              <a:rPr lang="sv-SE" sz="2600" dirty="0"/>
              <a:t>: </a:t>
            </a:r>
            <a:r>
              <a:rPr lang="sv-SE" sz="2600" dirty="0" smtClean="0"/>
              <a:t>08:</a:t>
            </a:r>
            <a:r>
              <a:rPr lang="sv-SE" sz="2600" dirty="0"/>
              <a:t>00 – approx.</a:t>
            </a:r>
            <a:r>
              <a:rPr lang="sv-SE" sz="2600" dirty="0" smtClean="0"/>
              <a:t>13:</a:t>
            </a:r>
            <a:r>
              <a:rPr lang="sv-SE" sz="2600" dirty="0"/>
              <a:t>00 </a:t>
            </a:r>
          </a:p>
          <a:p>
            <a:pPr marL="0" indent="0">
              <a:buNone/>
            </a:pPr>
            <a:r>
              <a:rPr lang="sv-SE" sz="2600" dirty="0"/>
              <a:t>Transport: </a:t>
            </a:r>
            <a:r>
              <a:rPr lang="sv-SE" sz="2600" dirty="0" smtClean="0"/>
              <a:t>Bus, </a:t>
            </a:r>
            <a:r>
              <a:rPr lang="sv-SE" sz="2600" dirty="0"/>
              <a:t>we meet at </a:t>
            </a:r>
            <a:r>
              <a:rPr lang="sv-SE" sz="2600" dirty="0" smtClean="0"/>
              <a:t>Yuquan Campus, in front of No. 8 Dorm Building </a:t>
            </a:r>
            <a:r>
              <a:rPr lang="sv-SE" sz="2600" dirty="0"/>
              <a:t>at </a:t>
            </a:r>
            <a:r>
              <a:rPr lang="sv-SE" sz="2600" dirty="0" smtClean="0"/>
              <a:t>08:</a:t>
            </a:r>
            <a:r>
              <a:rPr lang="sv-SE" sz="2600" dirty="0"/>
              <a:t>0</a:t>
            </a:r>
            <a:r>
              <a:rPr lang="sv-SE" sz="2600" dirty="0" smtClean="0"/>
              <a:t>0</a:t>
            </a:r>
            <a:r>
              <a:rPr lang="sv-SE" sz="2600" dirty="0"/>
              <a:t>.</a:t>
            </a:r>
          </a:p>
          <a:p>
            <a:pPr marL="0" indent="0">
              <a:buNone/>
            </a:pPr>
            <a:endParaRPr lang="sv-SE" sz="2600" dirty="0"/>
          </a:p>
          <a:p>
            <a:pPr marL="0" indent="0">
              <a:buNone/>
            </a:pPr>
            <a:r>
              <a:rPr lang="sv-SE" sz="2600" dirty="0"/>
              <a:t>Schedule: </a:t>
            </a:r>
          </a:p>
          <a:p>
            <a:pPr marL="0" indent="0">
              <a:buNone/>
            </a:pPr>
            <a:r>
              <a:rPr lang="sv-SE" sz="2400" dirty="0"/>
              <a:t>8:00am: </a:t>
            </a:r>
            <a:r>
              <a:rPr lang="sv-SE" sz="2400" dirty="0" err="1"/>
              <a:t>Depart</a:t>
            </a:r>
            <a:r>
              <a:rPr lang="sv-SE" sz="2400" dirty="0"/>
              <a:t> from </a:t>
            </a:r>
            <a:r>
              <a:rPr lang="sv-SE" sz="2400" dirty="0" err="1"/>
              <a:t>Yuquan</a:t>
            </a:r>
            <a:r>
              <a:rPr lang="sv-SE" sz="2400" dirty="0"/>
              <a:t> Campus </a:t>
            </a:r>
            <a:br>
              <a:rPr lang="sv-SE" sz="2400" dirty="0"/>
            </a:br>
            <a:r>
              <a:rPr lang="sv-SE" sz="2400" dirty="0"/>
              <a:t>9:00am: </a:t>
            </a:r>
            <a:r>
              <a:rPr lang="sv-SE" sz="2400" dirty="0" err="1"/>
              <a:t>Arrive</a:t>
            </a:r>
            <a:r>
              <a:rPr lang="sv-SE" sz="2400" dirty="0"/>
              <a:t> at </a:t>
            </a:r>
            <a:r>
              <a:rPr lang="sv-SE" sz="2400" dirty="0" err="1"/>
              <a:t>Supcon</a:t>
            </a:r>
            <a:r>
              <a:rPr lang="sv-SE" sz="2400" dirty="0"/>
              <a:t> </a:t>
            </a:r>
            <a:br>
              <a:rPr lang="sv-SE" sz="2400" dirty="0"/>
            </a:br>
            <a:r>
              <a:rPr lang="sv-SE" sz="2400" dirty="0"/>
              <a:t>9:00 </a:t>
            </a:r>
            <a:r>
              <a:rPr lang="sv-SE" sz="2400" dirty="0" smtClean="0"/>
              <a:t>– </a:t>
            </a:r>
            <a:r>
              <a:rPr lang="sv-SE" sz="2400" dirty="0"/>
              <a:t>10</a:t>
            </a:r>
            <a:r>
              <a:rPr lang="sv-SE" sz="2400" dirty="0" smtClean="0"/>
              <a:t>:15am</a:t>
            </a:r>
            <a:r>
              <a:rPr lang="sv-SE" sz="2400" dirty="0"/>
              <a:t>: </a:t>
            </a:r>
            <a:r>
              <a:rPr lang="sv-SE" sz="2400" dirty="0" err="1"/>
              <a:t>Introduction</a:t>
            </a:r>
            <a:r>
              <a:rPr lang="sv-SE" sz="2400" dirty="0"/>
              <a:t> </a:t>
            </a:r>
            <a:r>
              <a:rPr lang="sv-SE" sz="2400" dirty="0" err="1"/>
              <a:t>of</a:t>
            </a:r>
            <a:r>
              <a:rPr lang="sv-SE" sz="2400" dirty="0"/>
              <a:t> the </a:t>
            </a:r>
            <a:r>
              <a:rPr lang="sv-SE" sz="2400" dirty="0" err="1"/>
              <a:t>company</a:t>
            </a:r>
            <a:r>
              <a:rPr lang="sv-SE" sz="2400" dirty="0"/>
              <a:t> </a:t>
            </a:r>
            <a:br>
              <a:rPr lang="sv-SE" sz="2400" dirty="0"/>
            </a:br>
            <a:r>
              <a:rPr lang="sv-SE" sz="2400" dirty="0"/>
              <a:t>10</a:t>
            </a:r>
            <a:r>
              <a:rPr lang="sv-SE" sz="2400" dirty="0" smtClean="0"/>
              <a:t>:15 - 10.45 </a:t>
            </a:r>
            <a:r>
              <a:rPr lang="sv-SE" sz="2400" dirty="0"/>
              <a:t>Presentation </a:t>
            </a:r>
            <a:r>
              <a:rPr lang="sv-SE" sz="2400" dirty="0" err="1"/>
              <a:t>of</a:t>
            </a:r>
            <a:r>
              <a:rPr lang="sv-SE" sz="2400" dirty="0"/>
              <a:t> the </a:t>
            </a:r>
            <a:r>
              <a:rPr lang="sv-SE" sz="2400" dirty="0" err="1"/>
              <a:t>iMDE</a:t>
            </a:r>
            <a:r>
              <a:rPr lang="sv-SE" sz="2400" dirty="0"/>
              <a:t> </a:t>
            </a:r>
            <a:r>
              <a:rPr lang="sv-SE" sz="2400" dirty="0" err="1"/>
              <a:t>course</a:t>
            </a:r>
            <a:r>
              <a:rPr lang="sv-SE" sz="2400" dirty="0"/>
              <a:t> for </a:t>
            </a:r>
            <a:r>
              <a:rPr lang="sv-SE" sz="2400" dirty="0" err="1"/>
              <a:t>Supcon</a:t>
            </a:r>
            <a:r>
              <a:rPr lang="sv-SE" sz="2400" dirty="0"/>
              <a:t> </a:t>
            </a:r>
            <a:br>
              <a:rPr lang="sv-SE" sz="2400" dirty="0"/>
            </a:br>
            <a:r>
              <a:rPr lang="sv-SE" sz="2400" dirty="0"/>
              <a:t>10:</a:t>
            </a:r>
            <a:r>
              <a:rPr lang="sv-SE" sz="2400" dirty="0" smtClean="0"/>
              <a:t>45 </a:t>
            </a:r>
            <a:r>
              <a:rPr lang="sv-SE" sz="2400" dirty="0"/>
              <a:t>- 11:30am: </a:t>
            </a:r>
            <a:r>
              <a:rPr lang="sv-SE" sz="2400" dirty="0" err="1"/>
              <a:t>Discussion</a:t>
            </a:r>
            <a:r>
              <a:rPr lang="sv-SE" sz="2400" dirty="0"/>
              <a:t> and presentation led by </a:t>
            </a:r>
            <a:r>
              <a:rPr lang="sv-SE" sz="2400" dirty="0" err="1"/>
              <a:t>its</a:t>
            </a:r>
            <a:r>
              <a:rPr lang="sv-SE" sz="2400" dirty="0"/>
              <a:t> </a:t>
            </a:r>
            <a:r>
              <a:rPr lang="sv-SE" sz="2400" dirty="0" err="1"/>
              <a:t>employees</a:t>
            </a:r>
            <a:r>
              <a:rPr lang="sv-SE" sz="2400" dirty="0"/>
              <a:t> </a:t>
            </a:r>
            <a:br>
              <a:rPr lang="sv-SE" sz="2400" dirty="0"/>
            </a:br>
            <a:r>
              <a:rPr lang="sv-SE" sz="2400" dirty="0"/>
              <a:t>11:30am: Going back </a:t>
            </a:r>
            <a:r>
              <a:rPr lang="sv-SE" sz="2400" dirty="0" err="1"/>
              <a:t>home</a:t>
            </a:r>
            <a:r>
              <a:rPr lang="sv-SE" sz="2400" dirty="0"/>
              <a:t> </a:t>
            </a:r>
            <a:endParaRPr lang="sv-SE" sz="2400" dirty="0" smtClean="0"/>
          </a:p>
        </p:txBody>
      </p:sp>
    </p:spTree>
    <p:extLst>
      <p:ext uri="{BB962C8B-B14F-4D97-AF65-F5344CB8AC3E}">
        <p14:creationId xmlns:p14="http://schemas.microsoft.com/office/powerpoint/2010/main" val="2855890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Visit </a:t>
            </a:r>
            <a:r>
              <a:rPr lang="sv-SE" dirty="0" err="1" smtClean="0"/>
              <a:t>to</a:t>
            </a:r>
            <a:r>
              <a:rPr lang="sv-SE" dirty="0" smtClean="0"/>
              <a:t> </a:t>
            </a:r>
            <a:r>
              <a:rPr lang="sv-SE" dirty="0" err="1" smtClean="0"/>
              <a:t>Supcon</a:t>
            </a:r>
            <a:endParaRPr lang="sv-SE" dirty="0"/>
          </a:p>
        </p:txBody>
      </p:sp>
      <p:sp>
        <p:nvSpPr>
          <p:cNvPr id="3" name="Platshållare för innehåll 2"/>
          <p:cNvSpPr>
            <a:spLocks noGrp="1"/>
          </p:cNvSpPr>
          <p:nvPr>
            <p:ph sz="half" idx="1"/>
          </p:nvPr>
        </p:nvSpPr>
        <p:spPr>
          <a:xfrm>
            <a:off x="457200" y="1388576"/>
            <a:ext cx="8432428" cy="5257800"/>
          </a:xfrm>
        </p:spPr>
        <p:txBody>
          <a:bodyPr>
            <a:normAutofit fontScale="92500" lnSpcReduction="20000"/>
          </a:bodyPr>
          <a:lstStyle/>
          <a:p>
            <a:pPr marL="0" indent="0">
              <a:buNone/>
            </a:pPr>
            <a:r>
              <a:rPr lang="sv-SE" dirty="0" smtClean="0"/>
              <a:t>Date: </a:t>
            </a:r>
            <a:r>
              <a:rPr lang="sv-SE" altLang="zh-CN" dirty="0"/>
              <a:t>Thursday September 26th</a:t>
            </a:r>
            <a:r>
              <a:rPr lang="sv-SE" dirty="0" smtClean="0"/>
              <a:t>, 2013.</a:t>
            </a:r>
          </a:p>
          <a:p>
            <a:pPr marL="0" indent="0">
              <a:buNone/>
            </a:pPr>
            <a:r>
              <a:rPr lang="sv-SE" dirty="0" err="1" smtClean="0"/>
              <a:t>Time</a:t>
            </a:r>
            <a:r>
              <a:rPr lang="sv-SE" dirty="0" smtClean="0"/>
              <a:t>: 08:00 – approx.13:00 </a:t>
            </a:r>
          </a:p>
          <a:p>
            <a:pPr marL="0" indent="0">
              <a:buNone/>
            </a:pPr>
            <a:r>
              <a:rPr lang="sv-SE" dirty="0" smtClean="0"/>
              <a:t>Transport: Bus, we meet at Yuquan </a:t>
            </a:r>
            <a:r>
              <a:rPr lang="sv-SE" altLang="zh-CN" dirty="0"/>
              <a:t>Campus, in front of No. 8 Dorm Building at 08:00</a:t>
            </a:r>
            <a:r>
              <a:rPr lang="sv-SE" altLang="zh-CN" dirty="0" smtClean="0"/>
              <a:t>.</a:t>
            </a:r>
            <a:endParaRPr lang="sv-SE" dirty="0" smtClean="0"/>
          </a:p>
          <a:p>
            <a:pPr marL="0" indent="0">
              <a:buNone/>
            </a:pPr>
            <a:endParaRPr lang="sv-SE" dirty="0"/>
          </a:p>
          <a:p>
            <a:pPr marL="0" indent="0">
              <a:buNone/>
            </a:pPr>
            <a:r>
              <a:rPr lang="sv-SE" dirty="0" smtClean="0"/>
              <a:t>Preparations: </a:t>
            </a:r>
          </a:p>
          <a:p>
            <a:r>
              <a:rPr lang="sv-SE" dirty="0" smtClean="0"/>
              <a:t>Group 8: </a:t>
            </a:r>
            <a:r>
              <a:rPr lang="sv-SE" dirty="0" err="1" smtClean="0"/>
              <a:t>Prepare</a:t>
            </a:r>
            <a:r>
              <a:rPr lang="sv-SE" dirty="0" smtClean="0"/>
              <a:t> </a:t>
            </a:r>
            <a:r>
              <a:rPr lang="sv-SE" dirty="0"/>
              <a:t>a presentation </a:t>
            </a:r>
            <a:r>
              <a:rPr lang="sv-SE" dirty="0" smtClean="0"/>
              <a:t>(30min</a:t>
            </a:r>
            <a:r>
              <a:rPr lang="sv-SE" dirty="0"/>
              <a:t>) </a:t>
            </a:r>
            <a:r>
              <a:rPr lang="sv-SE" dirty="0" err="1"/>
              <a:t>about</a:t>
            </a:r>
            <a:r>
              <a:rPr lang="sv-SE" dirty="0"/>
              <a:t> </a:t>
            </a:r>
            <a:r>
              <a:rPr lang="sv-SE" dirty="0" smtClean="0"/>
              <a:t>the  </a:t>
            </a:r>
            <a:r>
              <a:rPr lang="sv-SE" dirty="0" err="1" smtClean="0"/>
              <a:t>iMDE-course</a:t>
            </a:r>
            <a:r>
              <a:rPr lang="sv-SE" dirty="0" smtClean="0"/>
              <a:t> in English and </a:t>
            </a:r>
            <a:r>
              <a:rPr lang="sv-SE" dirty="0" err="1" smtClean="0"/>
              <a:t>Chinese</a:t>
            </a:r>
            <a:r>
              <a:rPr lang="sv-SE" dirty="0" smtClean="0"/>
              <a:t>.</a:t>
            </a:r>
          </a:p>
          <a:p>
            <a:r>
              <a:rPr lang="sv-SE" dirty="0" smtClean="0"/>
              <a:t>Group 6: </a:t>
            </a:r>
            <a:r>
              <a:rPr lang="sv-SE" dirty="0" err="1" smtClean="0"/>
              <a:t>Prepare</a:t>
            </a:r>
            <a:r>
              <a:rPr lang="sv-SE" dirty="0" smtClean="0"/>
              <a:t> 5 </a:t>
            </a:r>
            <a:r>
              <a:rPr lang="sv-SE" dirty="0" err="1" smtClean="0"/>
              <a:t>questions</a:t>
            </a:r>
            <a:r>
              <a:rPr lang="sv-SE" dirty="0" smtClean="0"/>
              <a:t> </a:t>
            </a:r>
            <a:r>
              <a:rPr lang="sv-SE" dirty="0" err="1" smtClean="0"/>
              <a:t>about</a:t>
            </a:r>
            <a:r>
              <a:rPr lang="sv-SE" dirty="0" smtClean="0"/>
              <a:t> </a:t>
            </a:r>
            <a:r>
              <a:rPr lang="sv-SE" dirty="0" err="1" smtClean="0"/>
              <a:t>History</a:t>
            </a:r>
            <a:r>
              <a:rPr lang="sv-SE" dirty="0" smtClean="0"/>
              <a:t> and Start- </a:t>
            </a:r>
            <a:r>
              <a:rPr lang="sv-SE" dirty="0" err="1" smtClean="0"/>
              <a:t>up</a:t>
            </a:r>
            <a:r>
              <a:rPr lang="sv-SE" dirty="0" smtClean="0"/>
              <a:t> </a:t>
            </a:r>
            <a:r>
              <a:rPr lang="sv-SE" dirty="0" err="1" smtClean="0"/>
              <a:t>of</a:t>
            </a:r>
            <a:r>
              <a:rPr lang="sv-SE" dirty="0" smtClean="0"/>
              <a:t> </a:t>
            </a:r>
            <a:r>
              <a:rPr lang="sv-SE" dirty="0" err="1" smtClean="0"/>
              <a:t>Supcon</a:t>
            </a:r>
            <a:r>
              <a:rPr lang="sv-SE" dirty="0" smtClean="0"/>
              <a:t> (English and </a:t>
            </a:r>
            <a:r>
              <a:rPr lang="sv-SE" dirty="0" err="1" smtClean="0"/>
              <a:t>Chinese</a:t>
            </a:r>
            <a:r>
              <a:rPr lang="sv-SE" dirty="0" smtClean="0"/>
              <a:t>).</a:t>
            </a:r>
          </a:p>
          <a:p>
            <a:r>
              <a:rPr lang="sv-SE" dirty="0" smtClean="0"/>
              <a:t>Group 2: </a:t>
            </a:r>
            <a:r>
              <a:rPr lang="sv-SE" dirty="0" err="1" smtClean="0"/>
              <a:t>Prepare</a:t>
            </a:r>
            <a:r>
              <a:rPr lang="sv-SE" dirty="0" smtClean="0"/>
              <a:t> 5 </a:t>
            </a:r>
            <a:r>
              <a:rPr lang="sv-SE" dirty="0" err="1" smtClean="0"/>
              <a:t>questions</a:t>
            </a:r>
            <a:r>
              <a:rPr lang="sv-SE" dirty="0" smtClean="0"/>
              <a:t> </a:t>
            </a:r>
            <a:r>
              <a:rPr lang="sv-SE" dirty="0" err="1" smtClean="0"/>
              <a:t>about</a:t>
            </a:r>
            <a:r>
              <a:rPr lang="sv-SE" dirty="0" smtClean="0"/>
              <a:t> </a:t>
            </a:r>
            <a:r>
              <a:rPr lang="sv-SE" dirty="0" err="1" smtClean="0"/>
              <a:t>Supcon</a:t>
            </a:r>
            <a:r>
              <a:rPr lang="sv-SE" dirty="0" smtClean="0"/>
              <a:t> and Innovations (English and </a:t>
            </a:r>
            <a:r>
              <a:rPr lang="sv-SE" dirty="0" err="1" smtClean="0"/>
              <a:t>Chinese</a:t>
            </a:r>
            <a:r>
              <a:rPr lang="sv-SE" dirty="0" smtClean="0"/>
              <a:t>).</a:t>
            </a:r>
          </a:p>
          <a:p>
            <a:r>
              <a:rPr lang="sv-SE" dirty="0" err="1" smtClean="0"/>
              <a:t>Everyone</a:t>
            </a:r>
            <a:r>
              <a:rPr lang="sv-SE" dirty="0" smtClean="0"/>
              <a:t> </a:t>
            </a:r>
            <a:r>
              <a:rPr lang="sv-SE" dirty="0" err="1" smtClean="0"/>
              <a:t>to</a:t>
            </a:r>
            <a:r>
              <a:rPr lang="sv-SE" dirty="0" smtClean="0"/>
              <a:t> </a:t>
            </a:r>
            <a:r>
              <a:rPr lang="sv-SE" dirty="0" err="1" smtClean="0"/>
              <a:t>think</a:t>
            </a:r>
            <a:r>
              <a:rPr lang="sv-SE" dirty="0" smtClean="0"/>
              <a:t> </a:t>
            </a:r>
            <a:r>
              <a:rPr lang="sv-SE" dirty="0" err="1" smtClean="0"/>
              <a:t>of</a:t>
            </a:r>
            <a:r>
              <a:rPr lang="sv-SE" dirty="0" smtClean="0"/>
              <a:t> general </a:t>
            </a:r>
            <a:r>
              <a:rPr lang="sv-SE" dirty="0" err="1" smtClean="0"/>
              <a:t>questions</a:t>
            </a:r>
            <a:endParaRPr lang="sv-SE" dirty="0" smtClean="0"/>
          </a:p>
          <a:p>
            <a:pPr marL="0" indent="0">
              <a:buNone/>
            </a:pPr>
            <a:endParaRPr lang="sv-SE" dirty="0" smtClean="0"/>
          </a:p>
        </p:txBody>
      </p:sp>
    </p:spTree>
    <p:extLst>
      <p:ext uri="{BB962C8B-B14F-4D97-AF65-F5344CB8AC3E}">
        <p14:creationId xmlns:p14="http://schemas.microsoft.com/office/powerpoint/2010/main" val="3074424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ma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435" y="150027"/>
            <a:ext cx="6061525" cy="6549234"/>
          </a:xfrm>
          <a:prstGeom prst="rect">
            <a:avLst/>
          </a:prstGeom>
        </p:spPr>
      </p:pic>
    </p:spTree>
    <p:extLst>
      <p:ext uri="{BB962C8B-B14F-4D97-AF65-F5344CB8AC3E}">
        <p14:creationId xmlns:p14="http://schemas.microsoft.com/office/powerpoint/2010/main" val="24931878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t>References</a:t>
            </a:r>
            <a:r>
              <a:rPr lang="sv-SE" dirty="0" smtClean="0"/>
              <a:t/>
            </a:r>
            <a:br>
              <a:rPr lang="sv-SE" dirty="0" smtClean="0"/>
            </a:br>
            <a:r>
              <a:rPr lang="sv-SE" dirty="0" smtClean="0"/>
              <a:t>Innovation </a:t>
            </a:r>
            <a:r>
              <a:rPr lang="sv-SE" dirty="0" err="1" smtClean="0"/>
              <a:t>Climate</a:t>
            </a:r>
            <a:r>
              <a:rPr lang="sv-SE" dirty="0" smtClean="0"/>
              <a:t> in Sweden</a:t>
            </a:r>
            <a:endParaRPr lang="sv-SE" dirty="0"/>
          </a:p>
        </p:txBody>
      </p:sp>
      <p:sp>
        <p:nvSpPr>
          <p:cNvPr id="4" name="Rectangle 5"/>
          <p:cNvSpPr>
            <a:spLocks noGrp="1"/>
          </p:cNvSpPr>
          <p:nvPr>
            <p:ph idx="1"/>
          </p:nvPr>
        </p:nvSpPr>
        <p:spPr bwMode="auto">
          <a:xfrm>
            <a:off x="457200" y="1663427"/>
            <a:ext cx="6527428"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sv-SE" sz="2000" dirty="0"/>
              <a:t>Ekvall, </a:t>
            </a:r>
            <a:r>
              <a:rPr lang="sv-SE" sz="2000" dirty="0" err="1"/>
              <a:t>Organizational</a:t>
            </a:r>
            <a:r>
              <a:rPr lang="sv-SE" sz="2000" dirty="0"/>
              <a:t> </a:t>
            </a:r>
            <a:r>
              <a:rPr lang="sv-SE" sz="2000" dirty="0" err="1"/>
              <a:t>Climate</a:t>
            </a:r>
            <a:r>
              <a:rPr lang="sv-SE" sz="2000" dirty="0"/>
              <a:t> for </a:t>
            </a:r>
            <a:r>
              <a:rPr lang="sv-SE" sz="2000" dirty="0" err="1"/>
              <a:t>Creativity</a:t>
            </a:r>
            <a:r>
              <a:rPr lang="sv-SE" sz="2000" dirty="0"/>
              <a:t> and Innovation: </a:t>
            </a:r>
            <a:endParaRPr lang="sv-SE" sz="2000" dirty="0" smtClean="0"/>
          </a:p>
          <a:p>
            <a:pPr lvl="1"/>
            <a:r>
              <a:rPr lang="sv-SE" sz="1600" dirty="0" smtClean="0">
                <a:hlinkClick r:id="rId2"/>
              </a:rPr>
              <a:t>http</a:t>
            </a:r>
            <a:r>
              <a:rPr lang="sv-SE" sz="1600" dirty="0">
                <a:hlinkClick r:id="rId2"/>
              </a:rPr>
              <a:t>://tinyurl.com/9da29yp</a:t>
            </a:r>
            <a:r>
              <a:rPr lang="sv-SE" sz="1600" dirty="0"/>
              <a:t>  </a:t>
            </a:r>
            <a:r>
              <a:rPr lang="sv-SE" sz="2000" dirty="0" smtClean="0"/>
              <a:t>(</a:t>
            </a:r>
            <a:r>
              <a:rPr lang="sv-SE" sz="2000" dirty="0" err="1"/>
              <a:t>restricted</a:t>
            </a:r>
            <a:r>
              <a:rPr lang="sv-SE" sz="2000" dirty="0"/>
              <a:t> access) </a:t>
            </a:r>
            <a:endParaRPr lang="sv-SE" sz="2000" dirty="0" smtClean="0"/>
          </a:p>
          <a:p>
            <a:r>
              <a:rPr lang="sv-SE" sz="2000" dirty="0" err="1" smtClean="0"/>
              <a:t>Isaksen</a:t>
            </a:r>
            <a:r>
              <a:rPr lang="sv-SE" sz="2000" dirty="0" smtClean="0"/>
              <a:t> </a:t>
            </a:r>
            <a:r>
              <a:rPr lang="sv-SE" sz="2000" dirty="0"/>
              <a:t>et al, Creating </a:t>
            </a:r>
            <a:r>
              <a:rPr lang="sv-SE" sz="2000" dirty="0" err="1"/>
              <a:t>More</a:t>
            </a:r>
            <a:r>
              <a:rPr lang="sv-SE" sz="2000" dirty="0"/>
              <a:t> Innovative </a:t>
            </a:r>
            <a:r>
              <a:rPr lang="sv-SE" sz="2000" dirty="0" err="1"/>
              <a:t>Workplaces</a:t>
            </a:r>
            <a:r>
              <a:rPr lang="sv-SE" sz="2000" dirty="0" smtClean="0"/>
              <a:t>:</a:t>
            </a:r>
          </a:p>
          <a:p>
            <a:r>
              <a:rPr lang="sv-SE" sz="2000" dirty="0" smtClean="0"/>
              <a:t> </a:t>
            </a:r>
            <a:r>
              <a:rPr lang="sv-SE" sz="2000" dirty="0">
                <a:hlinkClick r:id="rId3"/>
              </a:rPr>
              <a:t>http://tinyurl.com/8dsago2</a:t>
            </a:r>
            <a:r>
              <a:rPr lang="sv-SE" sz="2000" dirty="0"/>
              <a:t> </a:t>
            </a:r>
            <a:endParaRPr lang="sv-SE" sz="2000" dirty="0" smtClean="0"/>
          </a:p>
          <a:p>
            <a:r>
              <a:rPr lang="sv-SE" sz="2000" dirty="0" smtClean="0"/>
              <a:t>GE </a:t>
            </a:r>
            <a:r>
              <a:rPr lang="sv-SE" sz="2000" dirty="0"/>
              <a:t>Innovation Barometer: </a:t>
            </a:r>
            <a:endParaRPr lang="sv-SE" sz="2000" dirty="0" smtClean="0"/>
          </a:p>
          <a:p>
            <a:r>
              <a:rPr lang="sv-SE" sz="2000" dirty="0" smtClean="0">
                <a:hlinkClick r:id="rId4"/>
              </a:rPr>
              <a:t>http</a:t>
            </a:r>
            <a:r>
              <a:rPr lang="sv-SE" sz="2000" dirty="0">
                <a:hlinkClick r:id="rId4"/>
              </a:rPr>
              <a:t>://www.ge.com/innovationbarometer/</a:t>
            </a:r>
            <a:r>
              <a:rPr lang="sv-SE" sz="2000" dirty="0"/>
              <a:t> </a:t>
            </a:r>
            <a:endParaRPr lang="sv-SE" sz="2000" dirty="0" smtClean="0"/>
          </a:p>
          <a:p>
            <a:r>
              <a:rPr lang="sv-SE" sz="2000" dirty="0" smtClean="0"/>
              <a:t>Forbes </a:t>
            </a:r>
            <a:r>
              <a:rPr lang="sv-SE" sz="2000" dirty="0"/>
              <a:t>Global 2000: </a:t>
            </a:r>
            <a:endParaRPr lang="sv-SE" sz="2000" dirty="0" smtClean="0"/>
          </a:p>
          <a:p>
            <a:r>
              <a:rPr lang="sv-SE" sz="2000" dirty="0" smtClean="0">
                <a:hlinkClick r:id="rId5"/>
              </a:rPr>
              <a:t>http</a:t>
            </a:r>
            <a:r>
              <a:rPr lang="sv-SE" sz="2000" dirty="0">
                <a:hlinkClick r:id="rId5"/>
              </a:rPr>
              <a:t>://www.forbes.com/global2000/</a:t>
            </a:r>
            <a:r>
              <a:rPr lang="sv-SE" sz="2000" dirty="0"/>
              <a:t> </a:t>
            </a:r>
            <a:endParaRPr lang="sv-SE" sz="2000" dirty="0" smtClean="0"/>
          </a:p>
          <a:p>
            <a:r>
              <a:rPr lang="sv-SE" sz="2000" dirty="0" err="1" smtClean="0"/>
              <a:t>Financial</a:t>
            </a:r>
            <a:r>
              <a:rPr lang="sv-SE" sz="2000" dirty="0" smtClean="0"/>
              <a:t> </a:t>
            </a:r>
            <a:r>
              <a:rPr lang="sv-SE" sz="2000" dirty="0"/>
              <a:t>Times 500: </a:t>
            </a:r>
            <a:endParaRPr lang="sv-SE" sz="2000" dirty="0" smtClean="0"/>
          </a:p>
          <a:p>
            <a:r>
              <a:rPr lang="sv-SE" sz="2000" dirty="0" smtClean="0">
                <a:hlinkClick r:id="rId6"/>
              </a:rPr>
              <a:t>http</a:t>
            </a:r>
            <a:r>
              <a:rPr lang="sv-SE" sz="2000" dirty="0">
                <a:hlinkClick r:id="rId6"/>
              </a:rPr>
              <a:t>://www.ft.com/intl/companies/ft500</a:t>
            </a:r>
            <a:r>
              <a:rPr lang="sv-SE" sz="2000" dirty="0"/>
              <a:t> </a:t>
            </a:r>
            <a:endParaRPr lang="sv-SE" sz="2000" dirty="0" smtClean="0"/>
          </a:p>
          <a:p>
            <a:endParaRPr lang="en-US" sz="2000" u="sng" dirty="0">
              <a:ea typeface="ＭＳ Ｐゴシック" charset="0"/>
              <a:cs typeface="Gill Sans Light" charset="0"/>
            </a:endParaRPr>
          </a:p>
          <a:p>
            <a:endParaRPr lang="en-US" sz="2000" u="sng" dirty="0">
              <a:ea typeface="ＭＳ Ｐゴシック" charset="0"/>
              <a:cs typeface="Gill Sans Light" charset="0"/>
            </a:endParaRPr>
          </a:p>
        </p:txBody>
      </p:sp>
    </p:spTree>
    <p:extLst>
      <p:ext uri="{BB962C8B-B14F-4D97-AF65-F5344CB8AC3E}">
        <p14:creationId xmlns:p14="http://schemas.microsoft.com/office/powerpoint/2010/main" val="2796896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5" name="Platshållare för innehåll 4"/>
          <p:cNvSpPr>
            <a:spLocks noGrp="1"/>
          </p:cNvSpPr>
          <p:nvPr>
            <p:ph idx="1"/>
          </p:nvPr>
        </p:nvSpPr>
        <p:spPr>
          <a:xfrm>
            <a:off x="457200" y="1600201"/>
            <a:ext cx="8479642" cy="4358570"/>
          </a:xfrm>
        </p:spPr>
        <p:txBody>
          <a:bodyPr>
            <a:normAutofit/>
          </a:bodyPr>
          <a:lstStyle/>
          <a:p>
            <a:pPr marL="0" indent="0">
              <a:buNone/>
            </a:pPr>
            <a:r>
              <a:rPr lang="sv-SE" sz="2400" dirty="0" smtClean="0"/>
              <a:t>09.15-10.00 Innovation </a:t>
            </a:r>
            <a:r>
              <a:rPr lang="sv-SE" sz="2400" dirty="0" err="1" smtClean="0"/>
              <a:t>climate</a:t>
            </a:r>
            <a:r>
              <a:rPr lang="sv-SE" sz="2400" dirty="0" smtClean="0"/>
              <a:t> in China (</a:t>
            </a:r>
            <a:r>
              <a:rPr lang="sv-SE" sz="2400" dirty="0" err="1" smtClean="0"/>
              <a:t>JunJin</a:t>
            </a:r>
            <a:r>
              <a:rPr lang="sv-SE" sz="2400" dirty="0" smtClean="0"/>
              <a:t>)</a:t>
            </a:r>
          </a:p>
          <a:p>
            <a:pPr marL="0" indent="0">
              <a:buNone/>
            </a:pPr>
            <a:r>
              <a:rPr lang="sv-SE" sz="2400" dirty="0" smtClean="0"/>
              <a:t>10.00-10.15 break</a:t>
            </a:r>
          </a:p>
          <a:p>
            <a:pPr marL="0" indent="0">
              <a:buNone/>
            </a:pPr>
            <a:r>
              <a:rPr lang="sv-SE" sz="2400" dirty="0" smtClean="0"/>
              <a:t>10.15-11.00 Innovation </a:t>
            </a:r>
            <a:r>
              <a:rPr lang="sv-SE" sz="2400" dirty="0" err="1" smtClean="0"/>
              <a:t>climate</a:t>
            </a:r>
            <a:r>
              <a:rPr lang="sv-SE" sz="2400" dirty="0" smtClean="0"/>
              <a:t> in Sweden </a:t>
            </a:r>
            <a:r>
              <a:rPr lang="sv-SE" sz="2400" dirty="0" smtClean="0"/>
              <a:t>(Anders)</a:t>
            </a:r>
            <a:endParaRPr lang="sv-SE" sz="2400" dirty="0" smtClean="0"/>
          </a:p>
          <a:p>
            <a:pPr marL="0" indent="0">
              <a:buNone/>
            </a:pPr>
            <a:r>
              <a:rPr lang="sv-SE" sz="2400" dirty="0" smtClean="0"/>
              <a:t>11.00-11.15 break</a:t>
            </a:r>
          </a:p>
          <a:p>
            <a:pPr marL="0" indent="0">
              <a:buNone/>
            </a:pPr>
            <a:r>
              <a:rPr lang="sv-SE" sz="2400" dirty="0" smtClean="0"/>
              <a:t>11.15-12.00 </a:t>
            </a:r>
            <a:r>
              <a:rPr lang="sv-SE" sz="2400" dirty="0" err="1" smtClean="0"/>
              <a:t>Examples</a:t>
            </a:r>
            <a:r>
              <a:rPr lang="sv-SE" sz="2400" dirty="0" smtClean="0"/>
              <a:t> from </a:t>
            </a:r>
            <a:r>
              <a:rPr lang="sv-SE" sz="2400" dirty="0" err="1" smtClean="0"/>
              <a:t>production</a:t>
            </a:r>
            <a:r>
              <a:rPr lang="sv-SE" sz="2400" dirty="0" smtClean="0"/>
              <a:t> </a:t>
            </a:r>
            <a:r>
              <a:rPr lang="sv-SE" sz="2400" dirty="0" smtClean="0"/>
              <a:t>and Company Visit (</a:t>
            </a:r>
            <a:r>
              <a:rPr lang="sv-SE" sz="2400" dirty="0" err="1" smtClean="0"/>
              <a:t>Qinmin</a:t>
            </a:r>
            <a:r>
              <a:rPr lang="sv-SE" sz="2400" dirty="0" smtClean="0"/>
              <a:t>)</a:t>
            </a:r>
          </a:p>
          <a:p>
            <a:pPr marL="0" indent="0">
              <a:buNone/>
            </a:pPr>
            <a:endParaRPr lang="sv-SE" sz="2400" dirty="0"/>
          </a:p>
          <a:p>
            <a:pPr marL="0" indent="0" algn="ctr">
              <a:buNone/>
            </a:pPr>
            <a:r>
              <a:rPr lang="sv-SE" sz="2400" b="1" dirty="0" smtClean="0"/>
              <a:t>** </a:t>
            </a:r>
            <a:r>
              <a:rPr lang="sv-SE" sz="2400" b="1" dirty="0" err="1" smtClean="0"/>
              <a:t>Thank</a:t>
            </a:r>
            <a:r>
              <a:rPr lang="sv-SE" sz="2400" b="1" dirty="0" smtClean="0"/>
              <a:t> </a:t>
            </a:r>
            <a:r>
              <a:rPr lang="sv-SE" sz="2400" b="1" dirty="0" err="1" smtClean="0"/>
              <a:t>you</a:t>
            </a:r>
            <a:r>
              <a:rPr lang="sv-SE" sz="2400" b="1" dirty="0" smtClean="0"/>
              <a:t> for </a:t>
            </a:r>
            <a:r>
              <a:rPr lang="sv-SE" sz="2400" b="1" dirty="0" err="1" smtClean="0"/>
              <a:t>your</a:t>
            </a:r>
            <a:r>
              <a:rPr lang="sv-SE" sz="2400" b="1" dirty="0" smtClean="0"/>
              <a:t> attention **</a:t>
            </a:r>
          </a:p>
          <a:p>
            <a:pPr marL="0" indent="0">
              <a:buNone/>
            </a:pPr>
            <a:endParaRPr lang="sv-SE" sz="2400" dirty="0" smtClean="0"/>
          </a:p>
          <a:p>
            <a:endParaRPr lang="sv-SE" sz="2400" dirty="0"/>
          </a:p>
        </p:txBody>
      </p:sp>
    </p:spTree>
    <p:extLst>
      <p:ext uri="{BB962C8B-B14F-4D97-AF65-F5344CB8AC3E}">
        <p14:creationId xmlns:p14="http://schemas.microsoft.com/office/powerpoint/2010/main" val="27353723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zh-CN" smtClean="0"/>
              <a:t>© Jun Jin, SOM-ZJU</a:t>
            </a:r>
            <a:endParaRPr lang="en-US" altLang="zh-CN"/>
          </a:p>
        </p:txBody>
      </p:sp>
      <p:sp>
        <p:nvSpPr>
          <p:cNvPr id="6" name="Slide Number Placeholder 5"/>
          <p:cNvSpPr>
            <a:spLocks noGrp="1"/>
          </p:cNvSpPr>
          <p:nvPr>
            <p:ph type="sldNum" sz="quarter" idx="12"/>
          </p:nvPr>
        </p:nvSpPr>
        <p:spPr/>
        <p:txBody>
          <a:bodyPr/>
          <a:lstStyle/>
          <a:p>
            <a:fld id="{2FC97F95-4D09-4E2F-8C18-9F8E0AF01BA7}" type="slidenum">
              <a:rPr lang="en-US" altLang="zh-CN" smtClean="0"/>
              <a:pPr/>
              <a:t>5</a:t>
            </a:fld>
            <a:endParaRPr lang="en-US" altLang="zh-CN"/>
          </a:p>
        </p:txBody>
      </p:sp>
      <p:pic>
        <p:nvPicPr>
          <p:cNvPr id="169986" name="Picture 2" descr="http://imgsrc.baidu.com/baike/abpic/item/7787b9effd2ed837fdfa3cf3.jpg"/>
          <p:cNvPicPr>
            <a:picLocks noChangeAspect="1" noChangeArrowheads="1"/>
          </p:cNvPicPr>
          <p:nvPr/>
        </p:nvPicPr>
        <p:blipFill>
          <a:blip r:embed="rId2" cstate="print"/>
          <a:srcRect/>
          <a:stretch>
            <a:fillRect/>
          </a:stretch>
        </p:blipFill>
        <p:spPr bwMode="auto">
          <a:xfrm>
            <a:off x="3628154" y="3714752"/>
            <a:ext cx="2511152" cy="2071702"/>
          </a:xfrm>
          <a:prstGeom prst="rect">
            <a:avLst/>
          </a:prstGeom>
          <a:noFill/>
        </p:spPr>
      </p:pic>
      <p:pic>
        <p:nvPicPr>
          <p:cNvPr id="169988" name="Picture 4" descr="http://imgsrc.baidu.com/baike/abpic/item/c856613e04308c1c70cf6cff.jpg"/>
          <p:cNvPicPr>
            <a:picLocks noChangeAspect="1" noChangeArrowheads="1"/>
          </p:cNvPicPr>
          <p:nvPr/>
        </p:nvPicPr>
        <p:blipFill>
          <a:blip r:embed="rId3" cstate="print"/>
          <a:srcRect/>
          <a:stretch>
            <a:fillRect/>
          </a:stretch>
        </p:blipFill>
        <p:spPr bwMode="auto">
          <a:xfrm>
            <a:off x="214282" y="214290"/>
            <a:ext cx="2643206" cy="1982405"/>
          </a:xfrm>
          <a:prstGeom prst="rect">
            <a:avLst/>
          </a:prstGeom>
          <a:noFill/>
        </p:spPr>
      </p:pic>
      <p:pic>
        <p:nvPicPr>
          <p:cNvPr id="169990" name="Picture 6" descr="http://t1.baidu.com/it/u=2943418184,1787706539&amp;fm=0&amp;gp=14.jpg"/>
          <p:cNvPicPr>
            <a:picLocks noChangeAspect="1" noChangeArrowheads="1"/>
          </p:cNvPicPr>
          <p:nvPr/>
        </p:nvPicPr>
        <p:blipFill>
          <a:blip r:embed="rId4" cstate="print"/>
          <a:srcRect/>
          <a:stretch>
            <a:fillRect/>
          </a:stretch>
        </p:blipFill>
        <p:spPr bwMode="auto">
          <a:xfrm>
            <a:off x="6500826" y="2214554"/>
            <a:ext cx="2500330" cy="1821670"/>
          </a:xfrm>
          <a:prstGeom prst="rect">
            <a:avLst/>
          </a:prstGeom>
          <a:noFill/>
        </p:spPr>
      </p:pic>
      <p:pic>
        <p:nvPicPr>
          <p:cNvPr id="169992" name="Picture 8" descr="http://t2.baidu.com/it/u=4149685261,4277678008&amp;fm=0&amp;gp=42.jpg"/>
          <p:cNvPicPr>
            <a:picLocks noChangeAspect="1" noChangeArrowheads="1"/>
          </p:cNvPicPr>
          <p:nvPr/>
        </p:nvPicPr>
        <p:blipFill>
          <a:blip r:embed="rId5" cstate="print"/>
          <a:srcRect/>
          <a:stretch>
            <a:fillRect/>
          </a:stretch>
        </p:blipFill>
        <p:spPr bwMode="auto">
          <a:xfrm>
            <a:off x="928662" y="2285992"/>
            <a:ext cx="2500330" cy="1875247"/>
          </a:xfrm>
          <a:prstGeom prst="rect">
            <a:avLst/>
          </a:prstGeom>
          <a:noFill/>
        </p:spPr>
      </p:pic>
      <p:pic>
        <p:nvPicPr>
          <p:cNvPr id="169994" name="Picture 10" descr="http://www.qbantu.com/Upfiles/20082210/zcjj/zcjj1024_3.jpg"/>
          <p:cNvPicPr>
            <a:picLocks noChangeAspect="1" noChangeArrowheads="1"/>
          </p:cNvPicPr>
          <p:nvPr/>
        </p:nvPicPr>
        <p:blipFill>
          <a:blip r:embed="rId6" cstate="print"/>
          <a:srcRect/>
          <a:stretch>
            <a:fillRect/>
          </a:stretch>
        </p:blipFill>
        <p:spPr bwMode="auto">
          <a:xfrm>
            <a:off x="6500826" y="142852"/>
            <a:ext cx="2428892" cy="1821670"/>
          </a:xfrm>
          <a:prstGeom prst="rect">
            <a:avLst/>
          </a:prstGeom>
          <a:noFill/>
        </p:spPr>
      </p:pic>
      <p:pic>
        <p:nvPicPr>
          <p:cNvPr id="169996" name="Picture 12" descr="http://hiphotos.baidu.com/along347/pic/item/f48b750158a84422738da500.jpg"/>
          <p:cNvPicPr>
            <a:picLocks noChangeAspect="1" noChangeArrowheads="1"/>
          </p:cNvPicPr>
          <p:nvPr/>
        </p:nvPicPr>
        <p:blipFill>
          <a:blip r:embed="rId7" cstate="print"/>
          <a:srcRect/>
          <a:stretch>
            <a:fillRect/>
          </a:stretch>
        </p:blipFill>
        <p:spPr bwMode="auto">
          <a:xfrm>
            <a:off x="3714744" y="714356"/>
            <a:ext cx="2300861" cy="2214578"/>
          </a:xfrm>
          <a:prstGeom prst="rect">
            <a:avLst/>
          </a:prstGeom>
          <a:noFill/>
        </p:spPr>
      </p:pic>
      <p:pic>
        <p:nvPicPr>
          <p:cNvPr id="64514" name="Picture 2" descr="http://image.gxnews.com.cn/uploadpic/2009/06/17/6e2538758e32d25049a8a36ae16c398b.jpg"/>
          <p:cNvPicPr>
            <a:picLocks noChangeAspect="1" noChangeArrowheads="1"/>
          </p:cNvPicPr>
          <p:nvPr/>
        </p:nvPicPr>
        <p:blipFill>
          <a:blip r:embed="rId8" cstate="print"/>
          <a:srcRect/>
          <a:stretch>
            <a:fillRect/>
          </a:stretch>
        </p:blipFill>
        <p:spPr bwMode="auto">
          <a:xfrm>
            <a:off x="285720" y="4286256"/>
            <a:ext cx="2357454" cy="2074560"/>
          </a:xfrm>
          <a:prstGeom prst="rect">
            <a:avLst/>
          </a:prstGeom>
          <a:noFill/>
        </p:spPr>
      </p:pic>
      <p:pic>
        <p:nvPicPr>
          <p:cNvPr id="20482" name="Picture 2" descr="http://img.blog.163.com/photo/Ghl3a28O4Rs-BLD8kkAoTA==/1747115180444541614.jpg"/>
          <p:cNvPicPr>
            <a:picLocks noChangeAspect="1" noChangeArrowheads="1"/>
          </p:cNvPicPr>
          <p:nvPr/>
        </p:nvPicPr>
        <p:blipFill>
          <a:blip r:embed="rId9" cstate="print"/>
          <a:srcRect/>
          <a:stretch>
            <a:fillRect/>
          </a:stretch>
        </p:blipFill>
        <p:spPr bwMode="auto">
          <a:xfrm>
            <a:off x="6588224" y="4293096"/>
            <a:ext cx="2016224" cy="2420982"/>
          </a:xfrm>
          <a:prstGeom prst="rect">
            <a:avLst/>
          </a:prstGeom>
          <a:noFill/>
        </p:spPr>
      </p:pic>
    </p:spTree>
    <p:extLst>
      <p:ext uri="{BB962C8B-B14F-4D97-AF65-F5344CB8AC3E}">
        <p14:creationId xmlns:p14="http://schemas.microsoft.com/office/powerpoint/2010/main" val="1394254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9996"/>
                                        </p:tgtEl>
                                        <p:attrNameLst>
                                          <p:attrName>style.visibility</p:attrName>
                                        </p:attrNameLst>
                                      </p:cBhvr>
                                      <p:to>
                                        <p:strVal val="visible"/>
                                      </p:to>
                                    </p:set>
                                    <p:anim calcmode="lin" valueType="num">
                                      <p:cBhvr additive="base">
                                        <p:cTn id="7" dur="1000" fill="hold"/>
                                        <p:tgtEl>
                                          <p:spTgt spid="169996"/>
                                        </p:tgtEl>
                                        <p:attrNameLst>
                                          <p:attrName>ppt_x</p:attrName>
                                        </p:attrNameLst>
                                      </p:cBhvr>
                                      <p:tavLst>
                                        <p:tav tm="0">
                                          <p:val>
                                            <p:strVal val="#ppt_x"/>
                                          </p:val>
                                        </p:tav>
                                        <p:tav tm="100000">
                                          <p:val>
                                            <p:strVal val="#ppt_x"/>
                                          </p:val>
                                        </p:tav>
                                      </p:tavLst>
                                    </p:anim>
                                    <p:anim calcmode="lin" valueType="num">
                                      <p:cBhvr additive="base">
                                        <p:cTn id="8" dur="1000" fill="hold"/>
                                        <p:tgtEl>
                                          <p:spTgt spid="1699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gtEl>
                                        <p:attrNameLst>
                                          <p:attrName>style.visibility</p:attrName>
                                        </p:attrNameLst>
                                      </p:cBhvr>
                                      <p:to>
                                        <p:strVal val="visible"/>
                                      </p:to>
                                    </p:set>
                                    <p:anim calcmode="lin" valueType="num">
                                      <p:cBhvr additive="base">
                                        <p:cTn id="13" dur="1000" fill="hold"/>
                                        <p:tgtEl>
                                          <p:spTgt spid="169986"/>
                                        </p:tgtEl>
                                        <p:attrNameLst>
                                          <p:attrName>ppt_x</p:attrName>
                                        </p:attrNameLst>
                                      </p:cBhvr>
                                      <p:tavLst>
                                        <p:tav tm="0">
                                          <p:val>
                                            <p:strVal val="#ppt_x"/>
                                          </p:val>
                                        </p:tav>
                                        <p:tav tm="100000">
                                          <p:val>
                                            <p:strVal val="#ppt_x"/>
                                          </p:val>
                                        </p:tav>
                                      </p:tavLst>
                                    </p:anim>
                                    <p:anim calcmode="lin" valueType="num">
                                      <p:cBhvr additive="base">
                                        <p:cTn id="14" dur="1000" fill="hold"/>
                                        <p:tgtEl>
                                          <p:spTgt spid="1699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9988"/>
                                        </p:tgtEl>
                                        <p:attrNameLst>
                                          <p:attrName>style.visibility</p:attrName>
                                        </p:attrNameLst>
                                      </p:cBhvr>
                                      <p:to>
                                        <p:strVal val="visible"/>
                                      </p:to>
                                    </p:set>
                                    <p:anim calcmode="lin" valueType="num">
                                      <p:cBhvr additive="base">
                                        <p:cTn id="19" dur="1000" fill="hold"/>
                                        <p:tgtEl>
                                          <p:spTgt spid="169988"/>
                                        </p:tgtEl>
                                        <p:attrNameLst>
                                          <p:attrName>ppt_x</p:attrName>
                                        </p:attrNameLst>
                                      </p:cBhvr>
                                      <p:tavLst>
                                        <p:tav tm="0">
                                          <p:val>
                                            <p:strVal val="0-#ppt_w/2"/>
                                          </p:val>
                                        </p:tav>
                                        <p:tav tm="100000">
                                          <p:val>
                                            <p:strVal val="#ppt_x"/>
                                          </p:val>
                                        </p:tav>
                                      </p:tavLst>
                                    </p:anim>
                                    <p:anim calcmode="lin" valueType="num">
                                      <p:cBhvr additive="base">
                                        <p:cTn id="20" dur="1000" fill="hold"/>
                                        <p:tgtEl>
                                          <p:spTgt spid="1699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9992"/>
                                        </p:tgtEl>
                                        <p:attrNameLst>
                                          <p:attrName>style.visibility</p:attrName>
                                        </p:attrNameLst>
                                      </p:cBhvr>
                                      <p:to>
                                        <p:strVal val="visible"/>
                                      </p:to>
                                    </p:set>
                                    <p:anim calcmode="lin" valueType="num">
                                      <p:cBhvr additive="base">
                                        <p:cTn id="25" dur="1000" fill="hold"/>
                                        <p:tgtEl>
                                          <p:spTgt spid="169992"/>
                                        </p:tgtEl>
                                        <p:attrNameLst>
                                          <p:attrName>ppt_x</p:attrName>
                                        </p:attrNameLst>
                                      </p:cBhvr>
                                      <p:tavLst>
                                        <p:tav tm="0">
                                          <p:val>
                                            <p:strVal val="0-#ppt_w/2"/>
                                          </p:val>
                                        </p:tav>
                                        <p:tav tm="100000">
                                          <p:val>
                                            <p:strVal val="#ppt_x"/>
                                          </p:val>
                                        </p:tav>
                                      </p:tavLst>
                                    </p:anim>
                                    <p:anim calcmode="lin" valueType="num">
                                      <p:cBhvr additive="base">
                                        <p:cTn id="26" dur="1000" fill="hold"/>
                                        <p:tgtEl>
                                          <p:spTgt spid="16999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4514"/>
                                        </p:tgtEl>
                                        <p:attrNameLst>
                                          <p:attrName>style.visibility</p:attrName>
                                        </p:attrNameLst>
                                      </p:cBhvr>
                                      <p:to>
                                        <p:strVal val="visible"/>
                                      </p:to>
                                    </p:set>
                                    <p:anim calcmode="lin" valueType="num">
                                      <p:cBhvr additive="base">
                                        <p:cTn id="31" dur="1000" fill="hold"/>
                                        <p:tgtEl>
                                          <p:spTgt spid="64514"/>
                                        </p:tgtEl>
                                        <p:attrNameLst>
                                          <p:attrName>ppt_x</p:attrName>
                                        </p:attrNameLst>
                                      </p:cBhvr>
                                      <p:tavLst>
                                        <p:tav tm="0">
                                          <p:val>
                                            <p:strVal val="0-#ppt_w/2"/>
                                          </p:val>
                                        </p:tav>
                                        <p:tav tm="100000">
                                          <p:val>
                                            <p:strVal val="#ppt_x"/>
                                          </p:val>
                                        </p:tav>
                                      </p:tavLst>
                                    </p:anim>
                                    <p:anim calcmode="lin" valueType="num">
                                      <p:cBhvr additive="base">
                                        <p:cTn id="32" dur="1000" fill="hold"/>
                                        <p:tgtEl>
                                          <p:spTgt spid="645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9994"/>
                                        </p:tgtEl>
                                        <p:attrNameLst>
                                          <p:attrName>style.visibility</p:attrName>
                                        </p:attrNameLst>
                                      </p:cBhvr>
                                      <p:to>
                                        <p:strVal val="visible"/>
                                      </p:to>
                                    </p:set>
                                    <p:anim calcmode="lin" valueType="num">
                                      <p:cBhvr additive="base">
                                        <p:cTn id="37" dur="1000" fill="hold"/>
                                        <p:tgtEl>
                                          <p:spTgt spid="169994"/>
                                        </p:tgtEl>
                                        <p:attrNameLst>
                                          <p:attrName>ppt_x</p:attrName>
                                        </p:attrNameLst>
                                      </p:cBhvr>
                                      <p:tavLst>
                                        <p:tav tm="0">
                                          <p:val>
                                            <p:strVal val="1+#ppt_w/2"/>
                                          </p:val>
                                        </p:tav>
                                        <p:tav tm="100000">
                                          <p:val>
                                            <p:strVal val="#ppt_x"/>
                                          </p:val>
                                        </p:tav>
                                      </p:tavLst>
                                    </p:anim>
                                    <p:anim calcmode="lin" valueType="num">
                                      <p:cBhvr additive="base">
                                        <p:cTn id="38" dur="1000" fill="hold"/>
                                        <p:tgtEl>
                                          <p:spTgt spid="1699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9990"/>
                                        </p:tgtEl>
                                        <p:attrNameLst>
                                          <p:attrName>style.visibility</p:attrName>
                                        </p:attrNameLst>
                                      </p:cBhvr>
                                      <p:to>
                                        <p:strVal val="visible"/>
                                      </p:to>
                                    </p:set>
                                    <p:anim calcmode="lin" valueType="num">
                                      <p:cBhvr additive="base">
                                        <p:cTn id="43" dur="1000" fill="hold"/>
                                        <p:tgtEl>
                                          <p:spTgt spid="169990"/>
                                        </p:tgtEl>
                                        <p:attrNameLst>
                                          <p:attrName>ppt_x</p:attrName>
                                        </p:attrNameLst>
                                      </p:cBhvr>
                                      <p:tavLst>
                                        <p:tav tm="0">
                                          <p:val>
                                            <p:strVal val="#ppt_x"/>
                                          </p:val>
                                        </p:tav>
                                        <p:tav tm="100000">
                                          <p:val>
                                            <p:strVal val="#ppt_x"/>
                                          </p:val>
                                        </p:tav>
                                      </p:tavLst>
                                    </p:anim>
                                    <p:anim calcmode="lin" valueType="num">
                                      <p:cBhvr additive="base">
                                        <p:cTn id="44" dur="1000" fill="hold"/>
                                        <p:tgtEl>
                                          <p:spTgt spid="169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642918"/>
            <a:ext cx="8229600" cy="1143000"/>
          </a:xfrm>
        </p:spPr>
        <p:txBody>
          <a:bodyPr/>
          <a:lstStyle/>
          <a:p>
            <a:r>
              <a:rPr lang="en-US" sz="3200" dirty="0" smtClean="0">
                <a:effectLst>
                  <a:outerShdw blurRad="38100" dist="38100" dir="2700000" algn="tl">
                    <a:srgbClr val="000000">
                      <a:alpha val="43137"/>
                    </a:srgbClr>
                  </a:outerShdw>
                </a:effectLst>
              </a:rPr>
              <a:t>How many Chinese cities do you know?</a:t>
            </a:r>
            <a:endParaRPr lang="nl-BE" sz="32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15091FE8-3B8A-4333-9CF3-027948C8774D}" type="slidenum">
              <a:rPr lang="en-US" altLang="zh-CN" smtClean="0"/>
              <a:pPr/>
              <a:t>6</a:t>
            </a:fld>
            <a:endParaRPr lang="en-US" altLang="zh-CN"/>
          </a:p>
        </p:txBody>
      </p:sp>
      <p:pic>
        <p:nvPicPr>
          <p:cNvPr id="197634" name="Picture 2" descr="http://www.czgdly.com/fjjs/beijing/鸟巢.jpg"/>
          <p:cNvPicPr>
            <a:picLocks noChangeAspect="1" noChangeArrowheads="1"/>
          </p:cNvPicPr>
          <p:nvPr/>
        </p:nvPicPr>
        <p:blipFill>
          <a:blip r:embed="rId2" cstate="print"/>
          <a:srcRect/>
          <a:stretch>
            <a:fillRect/>
          </a:stretch>
        </p:blipFill>
        <p:spPr bwMode="auto">
          <a:xfrm>
            <a:off x="785786" y="1878866"/>
            <a:ext cx="3429024" cy="2256299"/>
          </a:xfrm>
          <a:prstGeom prst="rect">
            <a:avLst/>
          </a:prstGeom>
          <a:noFill/>
        </p:spPr>
      </p:pic>
      <p:pic>
        <p:nvPicPr>
          <p:cNvPr id="197636" name="Picture 4" descr="http://img.ungou.com/fg/2007/9/6/10-289588-486.jpg"/>
          <p:cNvPicPr>
            <a:picLocks noChangeAspect="1" noChangeArrowheads="1"/>
          </p:cNvPicPr>
          <p:nvPr/>
        </p:nvPicPr>
        <p:blipFill>
          <a:blip r:embed="rId3" cstate="print"/>
          <a:srcRect/>
          <a:stretch>
            <a:fillRect/>
          </a:stretch>
        </p:blipFill>
        <p:spPr bwMode="auto">
          <a:xfrm>
            <a:off x="4786314" y="1878866"/>
            <a:ext cx="3071834" cy="2300978"/>
          </a:xfrm>
          <a:prstGeom prst="rect">
            <a:avLst/>
          </a:prstGeom>
          <a:noFill/>
        </p:spPr>
      </p:pic>
      <p:pic>
        <p:nvPicPr>
          <p:cNvPr id="197638" name="Picture 6" descr="http://images.28.com/up/tai01/42/2007103106.jpg"/>
          <p:cNvPicPr>
            <a:picLocks noChangeAspect="1" noChangeArrowheads="1"/>
          </p:cNvPicPr>
          <p:nvPr/>
        </p:nvPicPr>
        <p:blipFill>
          <a:blip r:embed="rId4" cstate="print"/>
          <a:srcRect/>
          <a:stretch>
            <a:fillRect/>
          </a:stretch>
        </p:blipFill>
        <p:spPr bwMode="auto">
          <a:xfrm>
            <a:off x="3555414" y="4499650"/>
            <a:ext cx="2214578" cy="2214578"/>
          </a:xfrm>
          <a:prstGeom prst="rect">
            <a:avLst/>
          </a:prstGeom>
          <a:noFill/>
        </p:spPr>
      </p:pic>
      <p:sp>
        <p:nvSpPr>
          <p:cNvPr id="9" name="Footer Placeholder 2"/>
          <p:cNvSpPr txBox="1">
            <a:spLocks/>
          </p:cNvSpPr>
          <p:nvPr/>
        </p:nvSpPr>
        <p:spPr>
          <a:xfrm>
            <a:off x="5673448"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t>© Jun Jin, SOM-ZJU</a:t>
            </a:r>
            <a:endParaRPr lang="en-US" altLang="zh-CN"/>
          </a:p>
        </p:txBody>
      </p:sp>
    </p:spTree>
    <p:extLst>
      <p:ext uri="{BB962C8B-B14F-4D97-AF65-F5344CB8AC3E}">
        <p14:creationId xmlns:p14="http://schemas.microsoft.com/office/powerpoint/2010/main" val="1857669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additive="base">
                                        <p:cTn id="7" dur="1000" fill="hold"/>
                                        <p:tgtEl>
                                          <p:spTgt spid="197634"/>
                                        </p:tgtEl>
                                        <p:attrNameLst>
                                          <p:attrName>ppt_x</p:attrName>
                                        </p:attrNameLst>
                                      </p:cBhvr>
                                      <p:tavLst>
                                        <p:tav tm="0">
                                          <p:val>
                                            <p:strVal val="0-#ppt_w/2"/>
                                          </p:val>
                                        </p:tav>
                                        <p:tav tm="100000">
                                          <p:val>
                                            <p:strVal val="#ppt_x"/>
                                          </p:val>
                                        </p:tav>
                                      </p:tavLst>
                                    </p:anim>
                                    <p:anim calcmode="lin" valueType="num">
                                      <p:cBhvr additive="base">
                                        <p:cTn id="8" dur="1000" fill="hold"/>
                                        <p:tgtEl>
                                          <p:spTgt spid="1976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7636"/>
                                        </p:tgtEl>
                                        <p:attrNameLst>
                                          <p:attrName>style.visibility</p:attrName>
                                        </p:attrNameLst>
                                      </p:cBhvr>
                                      <p:to>
                                        <p:strVal val="visible"/>
                                      </p:to>
                                    </p:set>
                                    <p:anim calcmode="lin" valueType="num">
                                      <p:cBhvr additive="base">
                                        <p:cTn id="13" dur="1000" fill="hold"/>
                                        <p:tgtEl>
                                          <p:spTgt spid="197636"/>
                                        </p:tgtEl>
                                        <p:attrNameLst>
                                          <p:attrName>ppt_x</p:attrName>
                                        </p:attrNameLst>
                                      </p:cBhvr>
                                      <p:tavLst>
                                        <p:tav tm="0">
                                          <p:val>
                                            <p:strVal val="1+#ppt_w/2"/>
                                          </p:val>
                                        </p:tav>
                                        <p:tav tm="100000">
                                          <p:val>
                                            <p:strVal val="#ppt_x"/>
                                          </p:val>
                                        </p:tav>
                                      </p:tavLst>
                                    </p:anim>
                                    <p:anim calcmode="lin" valueType="num">
                                      <p:cBhvr additive="base">
                                        <p:cTn id="14" dur="1000" fill="hold"/>
                                        <p:tgtEl>
                                          <p:spTgt spid="1976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7638"/>
                                        </p:tgtEl>
                                        <p:attrNameLst>
                                          <p:attrName>style.visibility</p:attrName>
                                        </p:attrNameLst>
                                      </p:cBhvr>
                                      <p:to>
                                        <p:strVal val="visible"/>
                                      </p:to>
                                    </p:set>
                                    <p:anim calcmode="lin" valueType="num">
                                      <p:cBhvr additive="base">
                                        <p:cTn id="19" dur="500" fill="hold"/>
                                        <p:tgtEl>
                                          <p:spTgt spid="197638"/>
                                        </p:tgtEl>
                                        <p:attrNameLst>
                                          <p:attrName>ppt_x</p:attrName>
                                        </p:attrNameLst>
                                      </p:cBhvr>
                                      <p:tavLst>
                                        <p:tav tm="0">
                                          <p:val>
                                            <p:strVal val="#ppt_x"/>
                                          </p:val>
                                        </p:tav>
                                        <p:tav tm="100000">
                                          <p:val>
                                            <p:strVal val="#ppt_x"/>
                                          </p:val>
                                        </p:tav>
                                      </p:tavLst>
                                    </p:anim>
                                    <p:anim calcmode="lin" valueType="num">
                                      <p:cBhvr additive="base">
                                        <p:cTn id="20" dur="500" fill="hold"/>
                                        <p:tgtEl>
                                          <p:spTgt spid="197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429684" cy="705303"/>
          </a:xfrm>
        </p:spPr>
        <p:txBody>
          <a:bodyPr>
            <a:normAutofit/>
          </a:bodyPr>
          <a:lstStyle/>
          <a:p>
            <a:r>
              <a:rPr lang="en-US" sz="3600" dirty="0" smtClean="0"/>
              <a:t>Do you know these Chinese leaders?</a:t>
            </a:r>
            <a:endParaRPr lang="nl-BE" sz="3600" dirty="0"/>
          </a:p>
        </p:txBody>
      </p:sp>
      <p:sp>
        <p:nvSpPr>
          <p:cNvPr id="6" name="Slide Number Placeholder 5"/>
          <p:cNvSpPr>
            <a:spLocks noGrp="1"/>
          </p:cNvSpPr>
          <p:nvPr>
            <p:ph type="sldNum" sz="quarter" idx="12"/>
          </p:nvPr>
        </p:nvSpPr>
        <p:spPr/>
        <p:txBody>
          <a:bodyPr/>
          <a:lstStyle/>
          <a:p>
            <a:fld id="{C5BD937F-564C-4E8B-B3C4-CEF0BA59ADC5}" type="slidenum">
              <a:rPr lang="en-US" altLang="zh-CN" smtClean="0"/>
              <a:pPr/>
              <a:t>7</a:t>
            </a:fld>
            <a:endParaRPr lang="en-US" altLang="zh-CN"/>
          </a:p>
        </p:txBody>
      </p:sp>
      <p:pic>
        <p:nvPicPr>
          <p:cNvPr id="200706" name="Picture 2" descr="http://hiphotos.baidu.com/zjchn/pic/item/532f302f476890734ec22617.jpg"/>
          <p:cNvPicPr>
            <a:picLocks noChangeAspect="1" noChangeArrowheads="1"/>
          </p:cNvPicPr>
          <p:nvPr/>
        </p:nvPicPr>
        <p:blipFill>
          <a:blip r:embed="rId2" cstate="print"/>
          <a:srcRect/>
          <a:stretch>
            <a:fillRect/>
          </a:stretch>
        </p:blipFill>
        <p:spPr bwMode="auto">
          <a:xfrm>
            <a:off x="500034" y="1876852"/>
            <a:ext cx="3571900" cy="2726451"/>
          </a:xfrm>
          <a:prstGeom prst="rect">
            <a:avLst/>
          </a:prstGeom>
          <a:noFill/>
        </p:spPr>
      </p:pic>
      <p:pic>
        <p:nvPicPr>
          <p:cNvPr id="200708" name="Picture 4" descr="http://www.bj.xinhuanet.com/bjpd-zhuanti/2008-09/26/xin_583090526173307802931.jpg"/>
          <p:cNvPicPr>
            <a:picLocks noChangeAspect="1" noChangeArrowheads="1"/>
          </p:cNvPicPr>
          <p:nvPr/>
        </p:nvPicPr>
        <p:blipFill>
          <a:blip r:embed="rId3" cstate="print"/>
          <a:srcRect/>
          <a:stretch>
            <a:fillRect/>
          </a:stretch>
        </p:blipFill>
        <p:spPr bwMode="auto">
          <a:xfrm>
            <a:off x="5162550" y="1205345"/>
            <a:ext cx="2781300" cy="2419351"/>
          </a:xfrm>
          <a:prstGeom prst="rect">
            <a:avLst/>
          </a:prstGeom>
          <a:noFill/>
        </p:spPr>
      </p:pic>
      <p:sp>
        <p:nvSpPr>
          <p:cNvPr id="9"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pic>
        <p:nvPicPr>
          <p:cNvPr id="104450" name="Picture 2" descr="http://images.china.cn/news/attachement/jpg/site3/20121115/81421815156067047.jpg"/>
          <p:cNvPicPr>
            <a:picLocks noChangeAspect="1" noChangeArrowheads="1"/>
          </p:cNvPicPr>
          <p:nvPr/>
        </p:nvPicPr>
        <p:blipFill>
          <a:blip r:embed="rId4"/>
          <a:srcRect/>
          <a:stretch>
            <a:fillRect/>
          </a:stretch>
        </p:blipFill>
        <p:spPr bwMode="auto">
          <a:xfrm>
            <a:off x="5162550" y="4105775"/>
            <a:ext cx="3252835" cy="2176442"/>
          </a:xfrm>
          <a:prstGeom prst="rect">
            <a:avLst/>
          </a:prstGeom>
          <a:noFill/>
        </p:spPr>
      </p:pic>
    </p:spTree>
    <p:extLst>
      <p:ext uri="{BB962C8B-B14F-4D97-AF65-F5344CB8AC3E}">
        <p14:creationId xmlns:p14="http://schemas.microsoft.com/office/powerpoint/2010/main" val="3952308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additive="base">
                                        <p:cTn id="7" dur="1000" fill="hold"/>
                                        <p:tgtEl>
                                          <p:spTgt spid="200706"/>
                                        </p:tgtEl>
                                        <p:attrNameLst>
                                          <p:attrName>ppt_x</p:attrName>
                                        </p:attrNameLst>
                                      </p:cBhvr>
                                      <p:tavLst>
                                        <p:tav tm="0">
                                          <p:val>
                                            <p:strVal val="0-#ppt_w/2"/>
                                          </p:val>
                                        </p:tav>
                                        <p:tav tm="100000">
                                          <p:val>
                                            <p:strVal val="#ppt_x"/>
                                          </p:val>
                                        </p:tav>
                                      </p:tavLst>
                                    </p:anim>
                                    <p:anim calcmode="lin" valueType="num">
                                      <p:cBhvr additive="base">
                                        <p:cTn id="8" dur="1000" fill="hold"/>
                                        <p:tgtEl>
                                          <p:spTgt spid="2007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0708"/>
                                        </p:tgtEl>
                                        <p:attrNameLst>
                                          <p:attrName>style.visibility</p:attrName>
                                        </p:attrNameLst>
                                      </p:cBhvr>
                                      <p:to>
                                        <p:strVal val="visible"/>
                                      </p:to>
                                    </p:set>
                                    <p:anim calcmode="lin" valueType="num">
                                      <p:cBhvr additive="base">
                                        <p:cTn id="13" dur="1000" fill="hold"/>
                                        <p:tgtEl>
                                          <p:spTgt spid="200708"/>
                                        </p:tgtEl>
                                        <p:attrNameLst>
                                          <p:attrName>ppt_x</p:attrName>
                                        </p:attrNameLst>
                                      </p:cBhvr>
                                      <p:tavLst>
                                        <p:tav tm="0">
                                          <p:val>
                                            <p:strVal val="1+#ppt_w/2"/>
                                          </p:val>
                                        </p:tav>
                                        <p:tav tm="100000">
                                          <p:val>
                                            <p:strVal val="#ppt_x"/>
                                          </p:val>
                                        </p:tav>
                                      </p:tavLst>
                                    </p:anim>
                                    <p:anim calcmode="lin" valueType="num">
                                      <p:cBhvr additive="base">
                                        <p:cTn id="14" dur="1000" fill="hold"/>
                                        <p:tgtEl>
                                          <p:spTgt spid="200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91365"/>
            <a:ext cx="8358246" cy="758556"/>
          </a:xfrm>
        </p:spPr>
        <p:txBody>
          <a:bodyPr>
            <a:normAutofit/>
          </a:bodyPr>
          <a:lstStyle/>
          <a:p>
            <a:r>
              <a:rPr lang="en-US" sz="3600" dirty="0" smtClean="0"/>
              <a:t>Do you know these Chinese Businessmen?</a:t>
            </a:r>
            <a:endParaRPr lang="nl-BE" sz="3600" dirty="0"/>
          </a:p>
        </p:txBody>
      </p:sp>
      <p:pic>
        <p:nvPicPr>
          <p:cNvPr id="8" name="内容占位符 8" descr="zrm.jpg"/>
          <p:cNvPicPr>
            <a:picLocks noGrp="1" noChangeAspect="1"/>
          </p:cNvPicPr>
          <p:nvPr>
            <p:ph idx="1"/>
          </p:nvPr>
        </p:nvPicPr>
        <p:blipFill>
          <a:blip r:embed="rId2" cstate="print"/>
          <a:stretch>
            <a:fillRect/>
          </a:stretch>
        </p:blipFill>
        <p:spPr>
          <a:xfrm>
            <a:off x="269285" y="3995842"/>
            <a:ext cx="1857388" cy="2394805"/>
          </a:xfrm>
        </p:spPr>
      </p:pic>
      <p:sp>
        <p:nvSpPr>
          <p:cNvPr id="6" name="Slide Number Placeholder 5"/>
          <p:cNvSpPr>
            <a:spLocks noGrp="1"/>
          </p:cNvSpPr>
          <p:nvPr>
            <p:ph type="sldNum" sz="quarter" idx="12"/>
          </p:nvPr>
        </p:nvSpPr>
        <p:spPr/>
        <p:txBody>
          <a:bodyPr/>
          <a:lstStyle/>
          <a:p>
            <a:fld id="{C5BD937F-564C-4E8B-B3C4-CEF0BA59ADC5}" type="slidenum">
              <a:rPr lang="en-US" altLang="zh-CN" smtClean="0"/>
              <a:pPr/>
              <a:t>8</a:t>
            </a:fld>
            <a:endParaRPr lang="en-US" altLang="zh-CN"/>
          </a:p>
        </p:txBody>
      </p:sp>
      <p:pic>
        <p:nvPicPr>
          <p:cNvPr id="14" name="内容占位符 6" descr="haier.gif"/>
          <p:cNvPicPr>
            <a:picLocks noGrp="1" noChangeAspect="1"/>
          </p:cNvPicPr>
          <p:nvPr>
            <p:ph sz="half" idx="4294967295"/>
          </p:nvPr>
        </p:nvPicPr>
        <p:blipFill>
          <a:blip r:embed="rId3" cstate="print"/>
          <a:stretch>
            <a:fillRect/>
          </a:stretch>
        </p:blipFill>
        <p:spPr>
          <a:xfrm>
            <a:off x="1686744" y="3888166"/>
            <a:ext cx="1371600" cy="541020"/>
          </a:xfrm>
          <a:prstGeom prst="rect">
            <a:avLst/>
          </a:prstGeom>
        </p:spPr>
      </p:pic>
      <p:pic>
        <p:nvPicPr>
          <p:cNvPr id="7" name="Picture 2" descr="阿里巴巴董事局主席马云"/>
          <p:cNvPicPr>
            <a:picLocks noChangeAspect="1" noChangeArrowheads="1"/>
          </p:cNvPicPr>
          <p:nvPr/>
        </p:nvPicPr>
        <p:blipFill>
          <a:blip r:embed="rId4" cstate="print"/>
          <a:srcRect/>
          <a:stretch>
            <a:fillRect/>
          </a:stretch>
        </p:blipFill>
        <p:spPr bwMode="auto">
          <a:xfrm>
            <a:off x="467544" y="1229738"/>
            <a:ext cx="1905000" cy="2286001"/>
          </a:xfrm>
          <a:prstGeom prst="rect">
            <a:avLst/>
          </a:prstGeom>
          <a:noFill/>
        </p:spPr>
      </p:pic>
      <p:pic>
        <p:nvPicPr>
          <p:cNvPr id="9" name="图片 11" descr="lcz.jpg"/>
          <p:cNvPicPr>
            <a:picLocks noChangeAspect="1"/>
          </p:cNvPicPr>
          <p:nvPr/>
        </p:nvPicPr>
        <p:blipFill>
          <a:blip r:embed="rId5" cstate="print"/>
          <a:stretch>
            <a:fillRect/>
          </a:stretch>
        </p:blipFill>
        <p:spPr>
          <a:xfrm>
            <a:off x="4007148" y="1149921"/>
            <a:ext cx="1857388" cy="2394805"/>
          </a:xfrm>
          <a:prstGeom prst="rect">
            <a:avLst/>
          </a:prstGeom>
        </p:spPr>
      </p:pic>
      <p:pic>
        <p:nvPicPr>
          <p:cNvPr id="10" name="图片 9" descr="rzf.jpg"/>
          <p:cNvPicPr>
            <a:picLocks noChangeAspect="1"/>
          </p:cNvPicPr>
          <p:nvPr/>
        </p:nvPicPr>
        <p:blipFill>
          <a:blip r:embed="rId6" cstate="print"/>
          <a:stretch>
            <a:fillRect/>
          </a:stretch>
        </p:blipFill>
        <p:spPr>
          <a:xfrm>
            <a:off x="6451598" y="2820960"/>
            <a:ext cx="1822454" cy="2349763"/>
          </a:xfrm>
          <a:prstGeom prst="rect">
            <a:avLst/>
          </a:prstGeom>
        </p:spPr>
      </p:pic>
      <p:pic>
        <p:nvPicPr>
          <p:cNvPr id="12" name="Picture 2" descr="阿里巴巴，全球领先的网上贸易市场和商人社区">
            <a:hlinkClick r:id="rId7"/>
          </p:cNvPr>
          <p:cNvPicPr>
            <a:picLocks noChangeAspect="1" noChangeArrowheads="1"/>
          </p:cNvPicPr>
          <p:nvPr/>
        </p:nvPicPr>
        <p:blipFill>
          <a:blip r:embed="rId8" cstate="print"/>
          <a:srcRect/>
          <a:stretch>
            <a:fillRect/>
          </a:stretch>
        </p:blipFill>
        <p:spPr bwMode="auto">
          <a:xfrm>
            <a:off x="2372544" y="1472287"/>
            <a:ext cx="1334284" cy="313639"/>
          </a:xfrm>
          <a:prstGeom prst="rect">
            <a:avLst/>
          </a:prstGeom>
          <a:noFill/>
          <a:ln w="9525">
            <a:noFill/>
            <a:miter lim="800000"/>
            <a:headEnd/>
            <a:tailEnd/>
          </a:ln>
        </p:spPr>
      </p:pic>
      <p:sp>
        <p:nvSpPr>
          <p:cNvPr id="15" name="Footer Placeholder 2"/>
          <p:cNvSpPr txBox="1">
            <a:spLocks/>
          </p:cNvSpPr>
          <p:nvPr/>
        </p:nvSpPr>
        <p:spPr>
          <a:xfrm>
            <a:off x="5626984" y="639064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pic>
        <p:nvPicPr>
          <p:cNvPr id="16" name="Picture 4" descr="200503071023012bc7a"/>
          <p:cNvPicPr>
            <a:picLocks noChangeAspect="1" noChangeArrowheads="1"/>
          </p:cNvPicPr>
          <p:nvPr/>
        </p:nvPicPr>
        <p:blipFill>
          <a:blip r:embed="rId9" cstate="print"/>
          <a:stretch>
            <a:fillRect/>
          </a:stretch>
        </p:blipFill>
        <p:spPr>
          <a:xfrm>
            <a:off x="4244699" y="4304298"/>
            <a:ext cx="1823591" cy="2348785"/>
          </a:xfrm>
          <a:prstGeom prst="rect">
            <a:avLst/>
          </a:prstGeom>
          <a:noFill/>
          <a:ln/>
        </p:spPr>
      </p:pic>
      <p:pic>
        <p:nvPicPr>
          <p:cNvPr id="13" name="内容占位符 6" descr="logo.gif"/>
          <p:cNvPicPr>
            <a:picLocks noGrp="1" noChangeAspect="1"/>
          </p:cNvPicPr>
          <p:nvPr>
            <p:ph sz="half" idx="4294967295"/>
          </p:nvPr>
        </p:nvPicPr>
        <p:blipFill>
          <a:blip r:embed="rId10" cstate="print"/>
          <a:stretch>
            <a:fillRect/>
          </a:stretch>
        </p:blipFill>
        <p:spPr>
          <a:xfrm>
            <a:off x="5638805" y="1162451"/>
            <a:ext cx="2457456" cy="287337"/>
          </a:xfrm>
          <a:prstGeom prst="rect">
            <a:avLst/>
          </a:prstGeom>
        </p:spPr>
      </p:pic>
      <p:pic>
        <p:nvPicPr>
          <p:cNvPr id="11" name="内容占位符 8" descr="huawei.gif"/>
          <p:cNvPicPr>
            <a:picLocks noGrp="1" noChangeAspect="1"/>
          </p:cNvPicPr>
          <p:nvPr>
            <p:ph sz="half" idx="4294967295"/>
          </p:nvPr>
        </p:nvPicPr>
        <p:blipFill>
          <a:blip r:embed="rId11" cstate="print"/>
          <a:stretch>
            <a:fillRect/>
          </a:stretch>
        </p:blipFill>
        <p:spPr>
          <a:xfrm>
            <a:off x="7362825" y="2229863"/>
            <a:ext cx="1781175" cy="1285875"/>
          </a:xfrm>
          <a:prstGeom prst="rect">
            <a:avLst/>
          </a:prstGeom>
        </p:spPr>
      </p:pic>
      <p:pic>
        <p:nvPicPr>
          <p:cNvPr id="17" name="Picture 2" descr="http://www.geely.com/img/logo_150x75_h.png">
            <a:hlinkClick r:id="rId12"/>
          </p:cNvPr>
          <p:cNvPicPr>
            <a:picLocks noChangeAspect="1" noChangeArrowheads="1"/>
          </p:cNvPicPr>
          <p:nvPr/>
        </p:nvPicPr>
        <p:blipFill>
          <a:blip r:embed="rId13" cstate="print"/>
          <a:srcRect/>
          <a:stretch>
            <a:fillRect/>
          </a:stretch>
        </p:blipFill>
        <p:spPr bwMode="auto">
          <a:xfrm>
            <a:off x="3706828" y="3995842"/>
            <a:ext cx="1119034" cy="559517"/>
          </a:xfrm>
          <a:prstGeom prst="rect">
            <a:avLst/>
          </a:prstGeom>
          <a:noFill/>
        </p:spPr>
      </p:pic>
    </p:spTree>
    <p:extLst>
      <p:ext uri="{BB962C8B-B14F-4D97-AF65-F5344CB8AC3E}">
        <p14:creationId xmlns:p14="http://schemas.microsoft.com/office/powerpoint/2010/main" val="1175923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1+#ppt_w/2"/>
                                          </p:val>
                                        </p:tav>
                                        <p:tav tm="100000">
                                          <p:val>
                                            <p:strVal val="#ppt_x"/>
                                          </p:val>
                                        </p:tav>
                                      </p:tavLst>
                                    </p:anim>
                                    <p:anim calcmode="lin" valueType="num">
                                      <p:cBhvr additive="base">
                                        <p:cTn id="3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ppt_x"/>
                                          </p:val>
                                        </p:tav>
                                        <p:tav tm="100000">
                                          <p:val>
                                            <p:strVal val="#ppt_x"/>
                                          </p:val>
                                        </p:tav>
                                      </p:tavLst>
                                    </p:anim>
                                    <p:anim calcmode="lin" valueType="num">
                                      <p:cBhvr additive="base">
                                        <p:cTn id="4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000" fill="hold"/>
                                        <p:tgtEl>
                                          <p:spTgt spid="11"/>
                                        </p:tgtEl>
                                        <p:attrNameLst>
                                          <p:attrName>ppt_x</p:attrName>
                                        </p:attrNameLst>
                                      </p:cBhvr>
                                      <p:tavLst>
                                        <p:tav tm="0">
                                          <p:val>
                                            <p:strVal val="#ppt_x"/>
                                          </p:val>
                                        </p:tav>
                                        <p:tav tm="100000">
                                          <p:val>
                                            <p:strVal val="#ppt_x"/>
                                          </p:val>
                                        </p:tav>
                                      </p:tavLst>
                                    </p:anim>
                                    <p:anim calcmode="lin" valueType="num">
                                      <p:cBhvr additive="base">
                                        <p:cTn id="5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08720"/>
            <a:ext cx="8229600" cy="720080"/>
          </a:xfrm>
        </p:spPr>
        <p:txBody>
          <a:bodyPr>
            <a:normAutofit fontScale="90000"/>
          </a:bodyPr>
          <a:lstStyle/>
          <a:p>
            <a:r>
              <a:rPr lang="en-US" dirty="0" smtClean="0"/>
              <a:t>Chinese new innovation policies</a:t>
            </a:r>
            <a:endParaRPr lang="en-GB" dirty="0"/>
          </a:p>
        </p:txBody>
      </p:sp>
      <p:sp>
        <p:nvSpPr>
          <p:cNvPr id="3" name="内容占位符 2"/>
          <p:cNvSpPr>
            <a:spLocks noGrp="1"/>
          </p:cNvSpPr>
          <p:nvPr>
            <p:ph idx="1"/>
          </p:nvPr>
        </p:nvSpPr>
        <p:spPr>
          <a:xfrm>
            <a:off x="323528" y="1628800"/>
            <a:ext cx="8568952" cy="4824536"/>
          </a:xfrm>
        </p:spPr>
        <p:txBody>
          <a:bodyPr/>
          <a:lstStyle/>
          <a:p>
            <a:pPr>
              <a:lnSpc>
                <a:spcPct val="100000"/>
              </a:lnSpc>
            </a:pPr>
            <a:r>
              <a:rPr lang="en-US" sz="2400" dirty="0" smtClean="0"/>
              <a:t>In early 2006, China’s new median and long term S&amp;T plan (2006-2020)</a:t>
            </a:r>
          </a:p>
          <a:p>
            <a:pPr>
              <a:lnSpc>
                <a:spcPct val="100000"/>
              </a:lnSpc>
            </a:pPr>
            <a:r>
              <a:rPr lang="en-US" sz="2400" dirty="0" smtClean="0"/>
              <a:t>Objective: making China an innovation-based country in 2020</a:t>
            </a:r>
          </a:p>
          <a:p>
            <a:pPr lvl="1">
              <a:lnSpc>
                <a:spcPct val="100000"/>
              </a:lnSpc>
            </a:pPr>
            <a:r>
              <a:rPr lang="en-US" sz="2000" dirty="0" smtClean="0"/>
              <a:t>Increasing R&amp;D spending to 2.5 percent of GDP</a:t>
            </a:r>
          </a:p>
          <a:p>
            <a:pPr lvl="1">
              <a:lnSpc>
                <a:spcPct val="100000"/>
              </a:lnSpc>
            </a:pPr>
            <a:r>
              <a:rPr lang="en-US" sz="2000" dirty="0" smtClean="0"/>
              <a:t>Increasing the contribution of S&amp;T to the economic growth</a:t>
            </a:r>
          </a:p>
          <a:p>
            <a:pPr lvl="1">
              <a:lnSpc>
                <a:spcPct val="100000"/>
              </a:lnSpc>
            </a:pPr>
            <a:r>
              <a:rPr lang="en-US" sz="2000" dirty="0" smtClean="0"/>
              <a:t>Reducing over-dependency on foreign technology</a:t>
            </a:r>
          </a:p>
          <a:p>
            <a:pPr lvl="1">
              <a:lnSpc>
                <a:spcPct val="100000"/>
              </a:lnSpc>
            </a:pPr>
            <a:r>
              <a:rPr lang="en-US" sz="2000" dirty="0" smtClean="0"/>
              <a:t>Stepping up the output of publications and patents in major fields</a:t>
            </a:r>
          </a:p>
          <a:p>
            <a:pPr>
              <a:lnSpc>
                <a:spcPct val="100000"/>
              </a:lnSpc>
            </a:pPr>
            <a:r>
              <a:rPr lang="en-US" sz="2400" dirty="0" smtClean="0"/>
              <a:t>Approach: promoting indigenous innovation;</a:t>
            </a:r>
          </a:p>
          <a:p>
            <a:pPr lvl="1">
              <a:lnSpc>
                <a:spcPct val="100000"/>
              </a:lnSpc>
            </a:pPr>
            <a:r>
              <a:rPr lang="en-US" sz="2000" dirty="0" smtClean="0"/>
              <a:t>Acquisition, assimilation, and innovation;</a:t>
            </a:r>
          </a:p>
          <a:p>
            <a:pPr lvl="1">
              <a:lnSpc>
                <a:spcPct val="100000"/>
              </a:lnSpc>
            </a:pPr>
            <a:r>
              <a:rPr lang="en-US" sz="2000" dirty="0" smtClean="0"/>
              <a:t>Integrative innovation</a:t>
            </a:r>
          </a:p>
          <a:p>
            <a:pPr lvl="1">
              <a:lnSpc>
                <a:spcPct val="100000"/>
              </a:lnSpc>
            </a:pPr>
            <a:r>
              <a:rPr lang="en-US" sz="2000" dirty="0" smtClean="0"/>
              <a:t>Original innovation</a:t>
            </a:r>
            <a:endParaRPr lang="en-GB" dirty="0"/>
          </a:p>
        </p:txBody>
      </p:sp>
      <p:sp>
        <p:nvSpPr>
          <p:cNvPr id="6" name="灯片编号占位符 5"/>
          <p:cNvSpPr>
            <a:spLocks noGrp="1"/>
          </p:cNvSpPr>
          <p:nvPr>
            <p:ph type="sldNum" sz="quarter" idx="12"/>
          </p:nvPr>
        </p:nvSpPr>
        <p:spPr/>
        <p:txBody>
          <a:bodyPr/>
          <a:lstStyle/>
          <a:p>
            <a:pPr>
              <a:defRPr/>
            </a:pPr>
            <a:fld id="{3908F207-5D5B-48B7-88AA-D1A7E78AD3D0}" type="slidenum">
              <a:rPr lang="zh-CN" altLang="en-US" smtClean="0"/>
              <a:pPr>
                <a:defRPr/>
              </a:pPr>
              <a:t>9</a:t>
            </a:fld>
            <a:endParaRPr lang="zh-CN" altLang="en-US" dirty="0"/>
          </a:p>
        </p:txBody>
      </p:sp>
      <p:sp>
        <p:nvSpPr>
          <p:cNvPr id="7" name="Footer Placeholder 2"/>
          <p:cNvSpPr txBox="1">
            <a:spLocks/>
          </p:cNvSpPr>
          <p:nvPr/>
        </p:nvSpPr>
        <p:spPr>
          <a:xfrm>
            <a:off x="5626984" y="6282217"/>
            <a:ext cx="2895600" cy="365125"/>
          </a:xfrm>
          <a:prstGeom prst="rect">
            <a:avLst/>
          </a:prstGeom>
        </p:spPr>
        <p:txBody>
          <a:bodyPr vert="horz" lIns="91440" tIns="45720" rIns="91440" bIns="45720" rtlCol="0" anchor="ctr"/>
          <a:lstStyle>
            <a:defPPr>
              <a:defRPr lang="sv-SE"/>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t>© Jun Jin, SOM-ZJU</a:t>
            </a:r>
            <a:endParaRPr lang="en-US" altLang="zh-CN"/>
          </a:p>
        </p:txBody>
      </p:sp>
    </p:spTree>
    <p:extLst>
      <p:ext uri="{BB962C8B-B14F-4D97-AF65-F5344CB8AC3E}">
        <p14:creationId xmlns:p14="http://schemas.microsoft.com/office/powerpoint/2010/main" val="2873936480"/>
      </p:ext>
    </p:extLst>
  </p:cSld>
  <p:clrMapOvr>
    <a:masterClrMapping/>
  </p:clrMapOvr>
</p:sld>
</file>

<file path=ppt/theme/theme1.xml><?xml version="1.0" encoding="utf-8"?>
<a:theme xmlns:a="http://schemas.openxmlformats.org/drawingml/2006/main" name="iMDE-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iMDE-template 2.potx</Template>
  <TotalTime>4080</TotalTime>
  <Words>2917</Words>
  <Application>Microsoft Macintosh PowerPoint</Application>
  <PresentationFormat>Bildspel på skärmen (4:3)</PresentationFormat>
  <Paragraphs>502</Paragraphs>
  <Slides>48</Slides>
  <Notes>11</Notes>
  <HiddenSlides>0</HiddenSlides>
  <MMClips>0</MMClips>
  <ScaleCrop>false</ScaleCrop>
  <HeadingPairs>
    <vt:vector size="4" baseType="variant">
      <vt:variant>
        <vt:lpstr>Tema</vt:lpstr>
      </vt:variant>
      <vt:variant>
        <vt:i4>1</vt:i4>
      </vt:variant>
      <vt:variant>
        <vt:lpstr>Bildrubriker</vt:lpstr>
      </vt:variant>
      <vt:variant>
        <vt:i4>48</vt:i4>
      </vt:variant>
    </vt:vector>
  </HeadingPairs>
  <TitlesOfParts>
    <vt:vector size="49" baseType="lpstr">
      <vt:lpstr>iMDE-template 2</vt:lpstr>
      <vt:lpstr>iMDE: international Market-Driven Engineering</vt:lpstr>
      <vt:lpstr>Lectures</vt:lpstr>
      <vt:lpstr>Agenda</vt:lpstr>
      <vt:lpstr>Image of China</vt:lpstr>
      <vt:lpstr>PowerPoint-presentation</vt:lpstr>
      <vt:lpstr>How many Chinese cities do you know?</vt:lpstr>
      <vt:lpstr>Do you know these Chinese leaders?</vt:lpstr>
      <vt:lpstr>Do you know these Chinese Businessmen?</vt:lpstr>
      <vt:lpstr>Chinese new innovation policies</vt:lpstr>
      <vt:lpstr>Priority Areas</vt:lpstr>
      <vt:lpstr>Some issues: Chinese philosophy and culture</vt:lpstr>
      <vt:lpstr>Confucianism</vt:lpstr>
      <vt:lpstr>Laos: Tao Te Ching</vt:lpstr>
      <vt:lpstr>Laos: Taoism</vt:lpstr>
      <vt:lpstr>Yin and Yang</vt:lpstr>
      <vt:lpstr>Arts of War</vt:lpstr>
      <vt:lpstr>New Development Strategies in China</vt:lpstr>
      <vt:lpstr>Agenda</vt:lpstr>
      <vt:lpstr>PowerPoint-presentation</vt:lpstr>
      <vt:lpstr>PowerPoint-presentation</vt:lpstr>
      <vt:lpstr>PowerPoint-presentation</vt:lpstr>
      <vt:lpstr>CHINA</vt:lpstr>
      <vt:lpstr>SWEDEN</vt:lpstr>
      <vt:lpstr>PowerPoint-presentation</vt:lpstr>
      <vt:lpstr>PowerPoint-presentation</vt:lpstr>
      <vt:lpstr>PowerPoint-presentation</vt:lpstr>
      <vt:lpstr>PowerPoint-presentation</vt:lpstr>
      <vt:lpstr>PowerPoint-presentation</vt:lpstr>
      <vt:lpstr>SWEDEN national innovation strategy  *meet global social challenges  * continue to strengthen the competitiveness of Sweden-based companies in international markets   * provide good quality welfare and social services</vt:lpstr>
      <vt:lpstr>EUROPEAN UNION THE INNOVATION UNION  * Improved access to finance  * Innovation-friendly rules and regulations  * Accelerated interoperable standard-setting  * Cheaper patenting  * Innovation supported by the public sector  * Innovation Partnerships  * Easier participation in EU research/innovation programmes</vt:lpstr>
      <vt:lpstr>EUROPEAN UNION horizon 2020  * 2014-2020, €80 billion budget  * Strengthen the EU’s position in science with a dedicated budget of € 24 598 million.  * Strengthen industrial leadership in innovation € 17 938 million.  * Provide € 31 748 million to help address major concerns shared by all Europeans (climate change, developing sustainable transport and mobility, making renewable energy more affordable, ensuring food safety and security, or coping with the challenge of an ageing population.)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Agenda</vt:lpstr>
      <vt:lpstr>PowerPoint-presentation</vt:lpstr>
      <vt:lpstr>PowerPoint-presentation</vt:lpstr>
      <vt:lpstr>About SUPCON</vt:lpstr>
      <vt:lpstr>About SUPCON</vt:lpstr>
      <vt:lpstr>Visit to Supcon</vt:lpstr>
      <vt:lpstr>Visit to Supcon</vt:lpstr>
      <vt:lpstr>PowerPoint-presentation</vt:lpstr>
      <vt:lpstr>References Innovation Climate in Sweden</vt:lpstr>
      <vt:lpstr>Agenda</vt:lpstr>
    </vt:vector>
  </TitlesOfParts>
  <Company>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iMDE: international Market-Driven Engineering</dc:title>
  <dc:creator>Reglerteknik</dc:creator>
  <cp:lastModifiedBy>Charlotta Johnsson</cp:lastModifiedBy>
  <cp:revision>83</cp:revision>
  <cp:lastPrinted>2012-09-24T05:13:11Z</cp:lastPrinted>
  <dcterms:created xsi:type="dcterms:W3CDTF">2012-05-20T20:58:46Z</dcterms:created>
  <dcterms:modified xsi:type="dcterms:W3CDTF">2013-09-26T06:35:19Z</dcterms:modified>
</cp:coreProperties>
</file>