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tiff" ContentType="image/tiff"/>
  <Default Extension="emf" ContentType="image/x-emf"/>
  <Default Extension="jpeg" ContentType="image/jpeg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6" r:id="rId4"/>
    <p:sldId id="263" r:id="rId5"/>
    <p:sldId id="261" r:id="rId6"/>
    <p:sldId id="262" r:id="rId7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6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098550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296545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E6EC-4046-BB4A-A8D0-7D0C90DB5374}" type="datetimeFigureOut">
              <a:rPr lang="sv-SE" smtClean="0"/>
              <a:pPr/>
              <a:t>9/26/13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E580-D00D-1E42-93B6-5D94913F2478}" type="slidenum">
              <a:rPr lang="sv-SE" smtClean="0"/>
              <a:pPr/>
              <a:t>‹Nr.›</a:t>
            </a:fld>
            <a:endParaRPr lang="sv-SE"/>
          </a:p>
        </p:txBody>
      </p:sp>
      <p:pic>
        <p:nvPicPr>
          <p:cNvPr id="8" name="Bildobjekt 7" descr="TM-Global-Logo.pd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31" t="45968" r="24579" b="26470"/>
          <a:stretch/>
        </p:blipFill>
        <p:spPr>
          <a:xfrm>
            <a:off x="2995591" y="4993723"/>
            <a:ext cx="2841479" cy="1158010"/>
          </a:xfrm>
          <a:prstGeom prst="rect">
            <a:avLst/>
          </a:prstGeom>
        </p:spPr>
      </p:pic>
      <p:pic>
        <p:nvPicPr>
          <p:cNvPr id="9" name="Bildobjekt 8" descr="lu-logo-1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737" y="4836378"/>
            <a:ext cx="2301986" cy="1472700"/>
          </a:xfrm>
          <a:prstGeom prst="rect">
            <a:avLst/>
          </a:prstGeom>
        </p:spPr>
      </p:pic>
      <p:grpSp>
        <p:nvGrpSpPr>
          <p:cNvPr id="10" name="Grupp 9"/>
          <p:cNvGrpSpPr/>
          <p:nvPr userDrawn="1"/>
        </p:nvGrpSpPr>
        <p:grpSpPr>
          <a:xfrm>
            <a:off x="350276" y="4839483"/>
            <a:ext cx="2042647" cy="1466490"/>
            <a:chOff x="352890" y="5000365"/>
            <a:chExt cx="2042647" cy="1466490"/>
          </a:xfrm>
        </p:grpSpPr>
        <p:pic>
          <p:nvPicPr>
            <p:cNvPr id="11" name="Bildobjekt 10" descr="ZJU-logo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589" y="5000365"/>
              <a:ext cx="1020021" cy="1020021"/>
            </a:xfrm>
            <a:prstGeom prst="rect">
              <a:avLst/>
            </a:prstGeom>
          </p:spPr>
        </p:pic>
        <p:sp>
          <p:nvSpPr>
            <p:cNvPr id="12" name="textruta 11"/>
            <p:cNvSpPr txBox="1"/>
            <p:nvPr/>
          </p:nvSpPr>
          <p:spPr>
            <a:xfrm>
              <a:off x="352890" y="6128301"/>
              <a:ext cx="20426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ZHEJIANG UNIVERSITY</a:t>
              </a:r>
              <a:endParaRPr lang="sv-SE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7557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1094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E6EC-4046-BB4A-A8D0-7D0C90DB5374}" type="datetimeFigureOut">
              <a:rPr lang="sv-SE" smtClean="0"/>
              <a:pPr/>
              <a:t>9/26/13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E580-D00D-1E42-93B6-5D94913F2478}" type="slidenum">
              <a:rPr lang="sv-SE" smtClean="0"/>
              <a:pPr/>
              <a:t>‹Nr.›</a:t>
            </a:fld>
            <a:endParaRPr lang="sv-SE"/>
          </a:p>
        </p:txBody>
      </p:sp>
      <p:pic>
        <p:nvPicPr>
          <p:cNvPr id="7" name="Bildobjekt 6" descr="TM-Global-Logo.pd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31" t="45968" r="24579" b="26470"/>
          <a:stretch/>
        </p:blipFill>
        <p:spPr>
          <a:xfrm>
            <a:off x="3606803" y="5911145"/>
            <a:ext cx="2032349" cy="828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314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53A6-346D-429D-8977-48D811F72038}" type="datetimeFigureOut">
              <a:rPr lang="en-GB" smtClean="0"/>
              <a:pPr/>
              <a:t>9/26/13</a:t>
            </a:fld>
            <a:endParaRPr lang="en-GB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CA666-46A4-4723-978B-392B44CAB17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20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53A6-346D-429D-8977-48D811F72038}" type="datetimeFigureOut">
              <a:rPr lang="en-GB" smtClean="0"/>
              <a:pPr/>
              <a:t>9/26/13</a:t>
            </a:fld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CA666-46A4-4723-978B-392B44CAB17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24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8E6EC-4046-BB4A-A8D0-7D0C90DB5374}" type="datetimeFigureOut">
              <a:rPr lang="sv-SE" smtClean="0"/>
              <a:pPr/>
              <a:t>9/26/13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2E580-D00D-1E42-93B6-5D94913F2478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2995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supcon.com" TargetMode="External"/><Relationship Id="rId3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973314"/>
            <a:ext cx="7772400" cy="1470025"/>
          </a:xfrm>
        </p:spPr>
        <p:txBody>
          <a:bodyPr/>
          <a:lstStyle/>
          <a:p>
            <a:r>
              <a:rPr lang="sv-SE" dirty="0" err="1" smtClean="0"/>
              <a:t>iMDE</a:t>
            </a:r>
            <a:r>
              <a:rPr lang="sv-SE" dirty="0" smtClean="0"/>
              <a:t>: international Market-Driven </a:t>
            </a:r>
            <a:r>
              <a:rPr lang="sv-SE" dirty="0" err="1" smtClean="0"/>
              <a:t>Engineering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2898422"/>
            <a:ext cx="6400800" cy="1752600"/>
          </a:xfrm>
        </p:spPr>
        <p:txBody>
          <a:bodyPr/>
          <a:lstStyle/>
          <a:p>
            <a:r>
              <a:rPr lang="sv-SE" dirty="0" smtClean="0"/>
              <a:t>Company visit 2</a:t>
            </a:r>
          </a:p>
          <a:p>
            <a:r>
              <a:rPr lang="sv-SE" dirty="0" err="1" smtClean="0"/>
              <a:t>Supcon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27759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SUPCON</a:t>
            </a:r>
            <a:endParaRPr lang="en-GB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4785"/>
            <a:ext cx="8219256" cy="4036584"/>
          </a:xfrm>
        </p:spPr>
        <p:txBody>
          <a:bodyPr>
            <a:normAutofit fontScale="92500"/>
          </a:bodyPr>
          <a:lstStyle/>
          <a:p>
            <a:r>
              <a:rPr lang="sv-SE" sz="2400" dirty="0" smtClean="0"/>
              <a:t>SUPCON </a:t>
            </a:r>
            <a:r>
              <a:rPr lang="sv-SE" sz="2400" dirty="0"/>
              <a:t>Group Co., Ltd. (SUPCON in short</a:t>
            </a:r>
            <a:r>
              <a:rPr lang="sv-SE" sz="2400" dirty="0" smtClean="0"/>
              <a:t>)</a:t>
            </a:r>
          </a:p>
          <a:p>
            <a:r>
              <a:rPr lang="en-GB" sz="2400" dirty="0"/>
              <a:t>Founded in 1993</a:t>
            </a:r>
          </a:p>
          <a:p>
            <a:r>
              <a:rPr lang="sv-SE" sz="2400" dirty="0" smtClean="0"/>
              <a:t>A leading </a:t>
            </a:r>
            <a:r>
              <a:rPr lang="sv-SE" sz="2400" dirty="0"/>
              <a:t>high-tech </a:t>
            </a:r>
            <a:r>
              <a:rPr lang="sv-SE" sz="2400" dirty="0" smtClean="0"/>
              <a:t>enterprise </a:t>
            </a:r>
            <a:r>
              <a:rPr lang="sv-SE" sz="2400" dirty="0"/>
              <a:t>in China with focus on </a:t>
            </a:r>
            <a:r>
              <a:rPr lang="sv-SE" sz="2400" dirty="0" smtClean="0"/>
              <a:t>total </a:t>
            </a:r>
            <a:r>
              <a:rPr lang="sv-SE" sz="2400" dirty="0"/>
              <a:t>solutions </a:t>
            </a:r>
            <a:r>
              <a:rPr lang="sv-SE" sz="2400" dirty="0" smtClean="0"/>
              <a:t>for </a:t>
            </a:r>
            <a:r>
              <a:rPr lang="sv-SE" sz="2400" dirty="0"/>
              <a:t>innovative industrial control and information technologies.</a:t>
            </a:r>
            <a:r>
              <a:rPr lang="en-GB" sz="2400" dirty="0" smtClean="0"/>
              <a:t> </a:t>
            </a:r>
          </a:p>
          <a:p>
            <a:r>
              <a:rPr lang="en-GB" sz="2400" dirty="0" smtClean="0"/>
              <a:t>Both hardware and software products.</a:t>
            </a:r>
          </a:p>
          <a:p>
            <a:r>
              <a:rPr lang="en-GB" sz="2400" dirty="0" smtClean="0"/>
              <a:t>Customers: Steel, Chemical, Petrochemical, pulp and paper, Power, etc.</a:t>
            </a:r>
          </a:p>
          <a:p>
            <a:r>
              <a:rPr lang="en-GB" sz="2400" dirty="0" smtClean="0"/>
              <a:t>Competitors: Siemens, ABB, 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Rockwell Automation, Invensys,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GE Fanuc, </a:t>
            </a:r>
            <a:r>
              <a:rPr lang="en-GB" sz="2400" dirty="0" err="1" smtClean="0"/>
              <a:t>Allan&amp;Bradley</a:t>
            </a:r>
            <a:r>
              <a:rPr lang="en-GB" sz="2400" dirty="0" smtClean="0"/>
              <a:t>, etc.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2624" y="5796007"/>
            <a:ext cx="3404990" cy="754199"/>
          </a:xfrm>
          <a:prstGeom prst="rect">
            <a:avLst/>
          </a:prstGeom>
          <a:noFill/>
        </p:spPr>
      </p:pic>
      <p:pic>
        <p:nvPicPr>
          <p:cNvPr id="5" name="Bildobjekt 4" descr="sopic00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526" y="4380286"/>
            <a:ext cx="4542474" cy="247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719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SUPCON</a:t>
            </a:r>
            <a:endParaRPr lang="en-GB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4785"/>
            <a:ext cx="8219256" cy="3576470"/>
          </a:xfrm>
        </p:spPr>
        <p:txBody>
          <a:bodyPr>
            <a:normAutofit/>
          </a:bodyPr>
          <a:lstStyle/>
          <a:p>
            <a:r>
              <a:rPr lang="sv-SE" sz="2400" dirty="0" err="1"/>
              <a:t>According</a:t>
            </a:r>
            <a:r>
              <a:rPr lang="sv-SE" sz="2400" dirty="0"/>
              <a:t> </a:t>
            </a:r>
            <a:r>
              <a:rPr lang="sv-SE" sz="2400" dirty="0" err="1"/>
              <a:t>to</a:t>
            </a:r>
            <a:r>
              <a:rPr lang="sv-SE" sz="2400" dirty="0"/>
              <a:t> ARC </a:t>
            </a:r>
            <a:r>
              <a:rPr lang="sv-SE" sz="2400" dirty="0" err="1"/>
              <a:t>Advisory</a:t>
            </a:r>
            <a:r>
              <a:rPr lang="sv-SE" sz="2400" dirty="0"/>
              <a:t> </a:t>
            </a:r>
            <a:r>
              <a:rPr lang="sv-SE" sz="2400" dirty="0" err="1"/>
              <a:t>Group's</a:t>
            </a:r>
            <a:r>
              <a:rPr lang="sv-SE" sz="2400" dirty="0"/>
              <a:t> research, </a:t>
            </a:r>
            <a:r>
              <a:rPr lang="sv-SE" sz="2400" dirty="0" err="1"/>
              <a:t>significant</a:t>
            </a:r>
            <a:r>
              <a:rPr lang="sv-SE" sz="2400" dirty="0"/>
              <a:t> </a:t>
            </a:r>
            <a:r>
              <a:rPr lang="sv-SE" sz="2400" dirty="0" err="1"/>
              <a:t>economic</a:t>
            </a:r>
            <a:r>
              <a:rPr lang="sv-SE" sz="2400" dirty="0"/>
              <a:t> </a:t>
            </a:r>
            <a:r>
              <a:rPr lang="sv-SE" sz="2400" dirty="0" err="1"/>
              <a:t>benefits</a:t>
            </a:r>
            <a:r>
              <a:rPr lang="sv-SE" sz="2400" dirty="0"/>
              <a:t> </a:t>
            </a:r>
            <a:r>
              <a:rPr lang="sv-SE" sz="2400" dirty="0" err="1"/>
              <a:t>can</a:t>
            </a:r>
            <a:r>
              <a:rPr lang="sv-SE" sz="2400" dirty="0"/>
              <a:t> be </a:t>
            </a:r>
            <a:r>
              <a:rPr lang="sv-SE" sz="2400" dirty="0" err="1"/>
              <a:t>obtained</a:t>
            </a:r>
            <a:r>
              <a:rPr lang="sv-SE" sz="2400" dirty="0"/>
              <a:t> by </a:t>
            </a:r>
            <a:r>
              <a:rPr lang="sv-SE" sz="2400" dirty="0" err="1"/>
              <a:t>applying</a:t>
            </a:r>
            <a:r>
              <a:rPr lang="sv-SE" sz="2400" dirty="0"/>
              <a:t> process automation. For </a:t>
            </a:r>
            <a:r>
              <a:rPr lang="sv-SE" sz="2400" dirty="0" err="1"/>
              <a:t>example</a:t>
            </a:r>
            <a:r>
              <a:rPr lang="sv-SE" sz="2400" dirty="0"/>
              <a:t>, </a:t>
            </a:r>
            <a:r>
              <a:rPr lang="sv-SE" sz="2400" dirty="0" err="1"/>
              <a:t>product</a:t>
            </a:r>
            <a:r>
              <a:rPr lang="sv-SE" sz="2400" dirty="0"/>
              <a:t> </a:t>
            </a:r>
            <a:r>
              <a:rPr lang="sv-SE" sz="2400" dirty="0" err="1"/>
              <a:t>quality</a:t>
            </a:r>
            <a:r>
              <a:rPr lang="sv-SE" sz="2400" dirty="0"/>
              <a:t> </a:t>
            </a:r>
            <a:r>
              <a:rPr lang="sv-SE" sz="2400" dirty="0" err="1"/>
              <a:t>can</a:t>
            </a:r>
            <a:r>
              <a:rPr lang="sv-SE" sz="2400" dirty="0"/>
              <a:t> be </a:t>
            </a:r>
            <a:r>
              <a:rPr lang="sv-SE" sz="2400" dirty="0" err="1"/>
              <a:t>increased</a:t>
            </a:r>
            <a:r>
              <a:rPr lang="sv-SE" sz="2400" dirty="0"/>
              <a:t> by 19.2%, </a:t>
            </a:r>
            <a:r>
              <a:rPr lang="sv-SE" sz="2400" dirty="0" err="1"/>
              <a:t>productivity</a:t>
            </a:r>
            <a:r>
              <a:rPr lang="sv-SE" sz="2400" dirty="0"/>
              <a:t> by 13.5%, and </a:t>
            </a:r>
            <a:r>
              <a:rPr lang="sv-SE" sz="2400" dirty="0" err="1"/>
              <a:t>production</a:t>
            </a:r>
            <a:r>
              <a:rPr lang="sv-SE" sz="2400" dirty="0"/>
              <a:t> by 11.5%</a:t>
            </a:r>
            <a:r>
              <a:rPr lang="sv-SE" sz="2400" dirty="0" smtClean="0"/>
              <a:t>.</a:t>
            </a:r>
          </a:p>
          <a:p>
            <a:r>
              <a:rPr lang="sv-SE" sz="2400" dirty="0" err="1" smtClean="0"/>
              <a:t>InPlant</a:t>
            </a:r>
            <a:r>
              <a:rPr lang="sv-SE" sz="2400" dirty="0" smtClean="0"/>
              <a:t> (note: </a:t>
            </a:r>
            <a:r>
              <a:rPr lang="sv-SE" sz="2400" dirty="0" err="1" smtClean="0"/>
              <a:t>Supcon’s</a:t>
            </a:r>
            <a:r>
              <a:rPr lang="sv-SE" sz="2400" dirty="0" smtClean="0"/>
              <a:t> solution) </a:t>
            </a:r>
            <a:r>
              <a:rPr lang="sv-SE" sz="2400" dirty="0" err="1" smtClean="0"/>
              <a:t>provides</a:t>
            </a:r>
            <a:r>
              <a:rPr lang="sv-SE" sz="2400" dirty="0" smtClean="0"/>
              <a:t> </a:t>
            </a:r>
            <a:r>
              <a:rPr lang="sv-SE" sz="2400" dirty="0"/>
              <a:t>an </a:t>
            </a:r>
            <a:r>
              <a:rPr lang="sv-SE" sz="2400" dirty="0" err="1"/>
              <a:t>integrated</a:t>
            </a:r>
            <a:r>
              <a:rPr lang="sv-SE" sz="2400" dirty="0"/>
              <a:t> solution for process automation </a:t>
            </a:r>
            <a:r>
              <a:rPr lang="sv-SE" sz="2400" dirty="0" err="1"/>
              <a:t>industries</a:t>
            </a:r>
            <a:r>
              <a:rPr lang="sv-SE" sz="2400" dirty="0"/>
              <a:t>. The solution integrates process control, </a:t>
            </a:r>
            <a:r>
              <a:rPr lang="sv-SE" sz="2400" dirty="0" smtClean="0"/>
              <a:t>optimization</a:t>
            </a:r>
            <a:r>
              <a:rPr lang="sv-SE" sz="2400" dirty="0"/>
              <a:t>, planning, scheduling and management</a:t>
            </a:r>
            <a:r>
              <a:rPr lang="sv-SE" sz="2400" dirty="0" smtClean="0"/>
              <a:t>.</a:t>
            </a:r>
          </a:p>
          <a:p>
            <a:r>
              <a:rPr lang="sv-SE" sz="2400" dirty="0" err="1" smtClean="0"/>
              <a:t>More</a:t>
            </a:r>
            <a:r>
              <a:rPr lang="sv-SE" sz="2400" dirty="0" smtClean="0"/>
              <a:t> info: </a:t>
            </a:r>
            <a:r>
              <a:rPr lang="sv-SE" sz="2400" dirty="0" smtClean="0">
                <a:hlinkClick r:id="rId2"/>
              </a:rPr>
              <a:t>www.supcon.com</a:t>
            </a:r>
            <a:endParaRPr lang="en-GB" sz="24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18145" y="5796007"/>
            <a:ext cx="3404990" cy="7541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3719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Visit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Supcon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388576"/>
            <a:ext cx="8432428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600" dirty="0"/>
              <a:t>Date: </a:t>
            </a:r>
            <a:r>
              <a:rPr lang="sv-SE" sz="2600" dirty="0" smtClean="0"/>
              <a:t>Thursday September 26th</a:t>
            </a:r>
            <a:r>
              <a:rPr lang="sv-SE" sz="2600" dirty="0"/>
              <a:t>, </a:t>
            </a:r>
            <a:r>
              <a:rPr lang="sv-SE" sz="2600" dirty="0" smtClean="0"/>
              <a:t>2013.</a:t>
            </a:r>
            <a:endParaRPr lang="sv-SE" sz="2600" dirty="0"/>
          </a:p>
          <a:p>
            <a:pPr marL="0" indent="0">
              <a:buNone/>
            </a:pPr>
            <a:r>
              <a:rPr lang="sv-SE" sz="2600" dirty="0" err="1"/>
              <a:t>Time</a:t>
            </a:r>
            <a:r>
              <a:rPr lang="sv-SE" sz="2600" dirty="0"/>
              <a:t>: </a:t>
            </a:r>
            <a:r>
              <a:rPr lang="sv-SE" sz="2600" dirty="0" smtClean="0"/>
              <a:t>08:</a:t>
            </a:r>
            <a:r>
              <a:rPr lang="sv-SE" sz="2600" dirty="0"/>
              <a:t>00 – approx.</a:t>
            </a:r>
            <a:r>
              <a:rPr lang="sv-SE" sz="2600" dirty="0" smtClean="0"/>
              <a:t>13:</a:t>
            </a:r>
            <a:r>
              <a:rPr lang="sv-SE" sz="2600" dirty="0"/>
              <a:t>00 </a:t>
            </a:r>
          </a:p>
          <a:p>
            <a:pPr marL="0" indent="0">
              <a:buNone/>
            </a:pPr>
            <a:r>
              <a:rPr lang="sv-SE" sz="2600" dirty="0"/>
              <a:t>Transport: </a:t>
            </a:r>
            <a:r>
              <a:rPr lang="sv-SE" sz="2600" dirty="0" smtClean="0"/>
              <a:t>Bus, </a:t>
            </a:r>
            <a:r>
              <a:rPr lang="sv-SE" sz="2600" dirty="0"/>
              <a:t>we meet at </a:t>
            </a:r>
            <a:r>
              <a:rPr lang="sv-SE" sz="2600" dirty="0" smtClean="0"/>
              <a:t>Yuquan Campus, in front of No. 8 Dorm Building </a:t>
            </a:r>
            <a:r>
              <a:rPr lang="sv-SE" sz="2600" dirty="0"/>
              <a:t>at </a:t>
            </a:r>
            <a:r>
              <a:rPr lang="sv-SE" sz="2600" dirty="0" smtClean="0"/>
              <a:t>08:</a:t>
            </a:r>
            <a:r>
              <a:rPr lang="sv-SE" sz="2600" dirty="0"/>
              <a:t>0</a:t>
            </a:r>
            <a:r>
              <a:rPr lang="sv-SE" sz="2600" dirty="0" smtClean="0"/>
              <a:t>0</a:t>
            </a:r>
            <a:r>
              <a:rPr lang="sv-SE" sz="2600" dirty="0"/>
              <a:t>.</a:t>
            </a:r>
          </a:p>
          <a:p>
            <a:pPr marL="0" indent="0">
              <a:buNone/>
            </a:pPr>
            <a:endParaRPr lang="sv-SE" sz="2600" dirty="0"/>
          </a:p>
          <a:p>
            <a:pPr marL="0" indent="0">
              <a:buNone/>
            </a:pPr>
            <a:r>
              <a:rPr lang="sv-SE" sz="2600" dirty="0"/>
              <a:t>Schedule: </a:t>
            </a:r>
          </a:p>
          <a:p>
            <a:pPr marL="0" indent="0">
              <a:buNone/>
            </a:pPr>
            <a:r>
              <a:rPr lang="sv-SE" sz="2400" dirty="0"/>
              <a:t>8:00am: </a:t>
            </a:r>
            <a:r>
              <a:rPr lang="sv-SE" sz="2400" dirty="0" err="1"/>
              <a:t>Depart</a:t>
            </a:r>
            <a:r>
              <a:rPr lang="sv-SE" sz="2400" dirty="0"/>
              <a:t> from </a:t>
            </a:r>
            <a:r>
              <a:rPr lang="sv-SE" sz="2400" dirty="0" err="1"/>
              <a:t>Yuquan</a:t>
            </a:r>
            <a:r>
              <a:rPr lang="sv-SE" sz="2400" dirty="0"/>
              <a:t> Campus </a:t>
            </a:r>
            <a:br>
              <a:rPr lang="sv-SE" sz="2400" dirty="0"/>
            </a:br>
            <a:r>
              <a:rPr lang="sv-SE" sz="2400" dirty="0"/>
              <a:t>9:00am: </a:t>
            </a:r>
            <a:r>
              <a:rPr lang="sv-SE" sz="2400" dirty="0" err="1"/>
              <a:t>Arrive</a:t>
            </a:r>
            <a:r>
              <a:rPr lang="sv-SE" sz="2400" dirty="0"/>
              <a:t> at </a:t>
            </a:r>
            <a:r>
              <a:rPr lang="sv-SE" sz="2400" dirty="0" err="1"/>
              <a:t>Supcon</a:t>
            </a:r>
            <a:r>
              <a:rPr lang="sv-SE" sz="2400" dirty="0"/>
              <a:t> </a:t>
            </a:r>
            <a:br>
              <a:rPr lang="sv-SE" sz="2400" dirty="0"/>
            </a:br>
            <a:r>
              <a:rPr lang="sv-SE" sz="2400" dirty="0"/>
              <a:t>9:00 </a:t>
            </a:r>
            <a:r>
              <a:rPr lang="sv-SE" sz="2400" dirty="0" smtClean="0"/>
              <a:t>– </a:t>
            </a:r>
            <a:r>
              <a:rPr lang="sv-SE" sz="2400" dirty="0"/>
              <a:t>10</a:t>
            </a:r>
            <a:r>
              <a:rPr lang="sv-SE" sz="2400" dirty="0" smtClean="0"/>
              <a:t>:15am</a:t>
            </a:r>
            <a:r>
              <a:rPr lang="sv-SE" sz="2400" dirty="0"/>
              <a:t>: </a:t>
            </a:r>
            <a:r>
              <a:rPr lang="sv-SE" sz="2400" dirty="0" err="1"/>
              <a:t>Introduction</a:t>
            </a:r>
            <a:r>
              <a:rPr lang="sv-SE" sz="2400" dirty="0"/>
              <a:t> </a:t>
            </a:r>
            <a:r>
              <a:rPr lang="sv-SE" sz="2400" dirty="0" err="1"/>
              <a:t>of</a:t>
            </a:r>
            <a:r>
              <a:rPr lang="sv-SE" sz="2400" dirty="0"/>
              <a:t> the </a:t>
            </a:r>
            <a:r>
              <a:rPr lang="sv-SE" sz="2400" dirty="0" err="1"/>
              <a:t>company</a:t>
            </a:r>
            <a:r>
              <a:rPr lang="sv-SE" sz="2400" dirty="0"/>
              <a:t> </a:t>
            </a:r>
            <a:br>
              <a:rPr lang="sv-SE" sz="2400" dirty="0"/>
            </a:br>
            <a:r>
              <a:rPr lang="sv-SE" sz="2400" dirty="0"/>
              <a:t>10</a:t>
            </a:r>
            <a:r>
              <a:rPr lang="sv-SE" sz="2400" dirty="0" smtClean="0"/>
              <a:t>:15 - 10.45 </a:t>
            </a:r>
            <a:r>
              <a:rPr lang="sv-SE" sz="2400" dirty="0"/>
              <a:t>Presentation </a:t>
            </a:r>
            <a:r>
              <a:rPr lang="sv-SE" sz="2400" dirty="0" err="1"/>
              <a:t>of</a:t>
            </a:r>
            <a:r>
              <a:rPr lang="sv-SE" sz="2400" dirty="0"/>
              <a:t> the </a:t>
            </a:r>
            <a:r>
              <a:rPr lang="sv-SE" sz="2400" dirty="0" err="1"/>
              <a:t>iMDE</a:t>
            </a:r>
            <a:r>
              <a:rPr lang="sv-SE" sz="2400" dirty="0"/>
              <a:t> </a:t>
            </a:r>
            <a:r>
              <a:rPr lang="sv-SE" sz="2400" dirty="0" err="1"/>
              <a:t>course</a:t>
            </a:r>
            <a:r>
              <a:rPr lang="sv-SE" sz="2400" dirty="0"/>
              <a:t> for </a:t>
            </a:r>
            <a:r>
              <a:rPr lang="sv-SE" sz="2400" dirty="0" err="1"/>
              <a:t>Supcon</a:t>
            </a:r>
            <a:r>
              <a:rPr lang="sv-SE" sz="2400" dirty="0"/>
              <a:t> </a:t>
            </a:r>
            <a:br>
              <a:rPr lang="sv-SE" sz="2400" dirty="0"/>
            </a:br>
            <a:r>
              <a:rPr lang="sv-SE" sz="2400" dirty="0"/>
              <a:t>10:</a:t>
            </a:r>
            <a:r>
              <a:rPr lang="sv-SE" sz="2400" dirty="0" smtClean="0"/>
              <a:t>45 </a:t>
            </a:r>
            <a:r>
              <a:rPr lang="sv-SE" sz="2400" dirty="0"/>
              <a:t>- 11:30am: </a:t>
            </a:r>
            <a:r>
              <a:rPr lang="sv-SE" sz="2400" dirty="0" err="1"/>
              <a:t>Discussion</a:t>
            </a:r>
            <a:r>
              <a:rPr lang="sv-SE" sz="2400" dirty="0"/>
              <a:t> and presentation led by </a:t>
            </a:r>
            <a:r>
              <a:rPr lang="sv-SE" sz="2400" dirty="0" err="1"/>
              <a:t>its</a:t>
            </a:r>
            <a:r>
              <a:rPr lang="sv-SE" sz="2400" dirty="0"/>
              <a:t> </a:t>
            </a:r>
            <a:r>
              <a:rPr lang="sv-SE" sz="2400" dirty="0" err="1"/>
              <a:t>employees</a:t>
            </a:r>
            <a:r>
              <a:rPr lang="sv-SE" sz="2400" dirty="0"/>
              <a:t> </a:t>
            </a:r>
            <a:br>
              <a:rPr lang="sv-SE" sz="2400" dirty="0"/>
            </a:br>
            <a:r>
              <a:rPr lang="sv-SE" sz="2400" dirty="0"/>
              <a:t>11:30am: Going back </a:t>
            </a:r>
            <a:r>
              <a:rPr lang="sv-SE" sz="2400" dirty="0" err="1"/>
              <a:t>home</a:t>
            </a:r>
            <a:r>
              <a:rPr lang="sv-SE" sz="2400" dirty="0"/>
              <a:t> </a:t>
            </a:r>
            <a:endParaRPr lang="sv-SE" sz="2400" dirty="0" smtClean="0"/>
          </a:p>
        </p:txBody>
      </p:sp>
    </p:spTree>
    <p:extLst>
      <p:ext uri="{BB962C8B-B14F-4D97-AF65-F5344CB8AC3E}">
        <p14:creationId xmlns:p14="http://schemas.microsoft.com/office/powerpoint/2010/main" val="715011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Visit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Supcon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388576"/>
            <a:ext cx="8432428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dirty="0" smtClean="0"/>
              <a:t>Date: </a:t>
            </a:r>
            <a:r>
              <a:rPr lang="sv-SE" altLang="zh-CN" dirty="0"/>
              <a:t>Thursday September 26th</a:t>
            </a:r>
            <a:r>
              <a:rPr lang="sv-SE" dirty="0" smtClean="0"/>
              <a:t>, 2013.</a:t>
            </a:r>
          </a:p>
          <a:p>
            <a:pPr marL="0" indent="0">
              <a:buNone/>
            </a:pPr>
            <a:r>
              <a:rPr lang="sv-SE" dirty="0" err="1" smtClean="0"/>
              <a:t>Time</a:t>
            </a:r>
            <a:r>
              <a:rPr lang="sv-SE" dirty="0" smtClean="0"/>
              <a:t>: 08:00 – approx.13:00 </a:t>
            </a:r>
          </a:p>
          <a:p>
            <a:pPr marL="0" indent="0">
              <a:buNone/>
            </a:pPr>
            <a:r>
              <a:rPr lang="sv-SE" dirty="0" smtClean="0"/>
              <a:t>Transport: Bus, we meet at Yuquan </a:t>
            </a:r>
            <a:r>
              <a:rPr lang="sv-SE" altLang="zh-CN" dirty="0"/>
              <a:t>Campus, in front of No. 8 Dorm Building at 08:00</a:t>
            </a:r>
            <a:r>
              <a:rPr lang="sv-SE" altLang="zh-CN" dirty="0" smtClean="0"/>
              <a:t>.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Preparations: </a:t>
            </a:r>
          </a:p>
          <a:p>
            <a:r>
              <a:rPr lang="sv-SE" dirty="0" smtClean="0"/>
              <a:t>Group 8: </a:t>
            </a:r>
            <a:r>
              <a:rPr lang="sv-SE" dirty="0" err="1" smtClean="0"/>
              <a:t>Prepare</a:t>
            </a:r>
            <a:r>
              <a:rPr lang="sv-SE" dirty="0" smtClean="0"/>
              <a:t> </a:t>
            </a:r>
            <a:r>
              <a:rPr lang="sv-SE" dirty="0"/>
              <a:t>a presentation </a:t>
            </a:r>
            <a:r>
              <a:rPr lang="sv-SE" dirty="0" smtClean="0"/>
              <a:t>(30min</a:t>
            </a:r>
            <a:r>
              <a:rPr lang="sv-SE" dirty="0"/>
              <a:t>) </a:t>
            </a:r>
            <a:r>
              <a:rPr lang="sv-SE" dirty="0" err="1"/>
              <a:t>about</a:t>
            </a:r>
            <a:r>
              <a:rPr lang="sv-SE" dirty="0"/>
              <a:t> </a:t>
            </a:r>
            <a:r>
              <a:rPr lang="sv-SE" dirty="0" smtClean="0"/>
              <a:t>the  </a:t>
            </a:r>
            <a:r>
              <a:rPr lang="sv-SE" dirty="0" err="1" smtClean="0"/>
              <a:t>iMDE-course</a:t>
            </a:r>
            <a:r>
              <a:rPr lang="sv-SE" dirty="0" smtClean="0"/>
              <a:t> in English and </a:t>
            </a:r>
            <a:r>
              <a:rPr lang="sv-SE" dirty="0" err="1" smtClean="0"/>
              <a:t>Chinese</a:t>
            </a:r>
            <a:r>
              <a:rPr lang="sv-SE" dirty="0" smtClean="0"/>
              <a:t>.</a:t>
            </a:r>
          </a:p>
          <a:p>
            <a:r>
              <a:rPr lang="sv-SE" dirty="0" smtClean="0"/>
              <a:t>Group 6: </a:t>
            </a:r>
            <a:r>
              <a:rPr lang="sv-SE" dirty="0" err="1" smtClean="0"/>
              <a:t>Prepare</a:t>
            </a:r>
            <a:r>
              <a:rPr lang="sv-SE" dirty="0" smtClean="0"/>
              <a:t> 5 </a:t>
            </a:r>
            <a:r>
              <a:rPr lang="sv-SE" dirty="0" err="1" smtClean="0"/>
              <a:t>questions</a:t>
            </a:r>
            <a:r>
              <a:rPr lang="sv-SE" dirty="0" smtClean="0"/>
              <a:t> </a:t>
            </a:r>
            <a:r>
              <a:rPr lang="sv-SE" dirty="0" err="1" smtClean="0"/>
              <a:t>about</a:t>
            </a:r>
            <a:r>
              <a:rPr lang="sv-SE" dirty="0" smtClean="0"/>
              <a:t> </a:t>
            </a:r>
            <a:r>
              <a:rPr lang="sv-SE" dirty="0" err="1" smtClean="0"/>
              <a:t>History</a:t>
            </a:r>
            <a:r>
              <a:rPr lang="sv-SE" dirty="0" smtClean="0"/>
              <a:t> and Start- </a:t>
            </a:r>
            <a:r>
              <a:rPr lang="sv-SE" dirty="0" err="1" smtClean="0"/>
              <a:t>up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Supcon</a:t>
            </a:r>
            <a:r>
              <a:rPr lang="sv-SE" dirty="0" smtClean="0"/>
              <a:t> (English and </a:t>
            </a:r>
            <a:r>
              <a:rPr lang="sv-SE" dirty="0" err="1" smtClean="0"/>
              <a:t>Chinese</a:t>
            </a:r>
            <a:r>
              <a:rPr lang="sv-SE" dirty="0" smtClean="0"/>
              <a:t>).</a:t>
            </a:r>
          </a:p>
          <a:p>
            <a:r>
              <a:rPr lang="sv-SE" dirty="0" smtClean="0"/>
              <a:t>Group 2: </a:t>
            </a:r>
            <a:r>
              <a:rPr lang="sv-SE" dirty="0" err="1" smtClean="0"/>
              <a:t>Prepare</a:t>
            </a:r>
            <a:r>
              <a:rPr lang="sv-SE" dirty="0" smtClean="0"/>
              <a:t> 5 </a:t>
            </a:r>
            <a:r>
              <a:rPr lang="sv-SE" dirty="0" err="1" smtClean="0"/>
              <a:t>questions</a:t>
            </a:r>
            <a:r>
              <a:rPr lang="sv-SE" dirty="0" smtClean="0"/>
              <a:t> </a:t>
            </a:r>
            <a:r>
              <a:rPr lang="sv-SE" dirty="0" err="1" smtClean="0"/>
              <a:t>about</a:t>
            </a:r>
            <a:r>
              <a:rPr lang="sv-SE" dirty="0" smtClean="0"/>
              <a:t> </a:t>
            </a:r>
            <a:r>
              <a:rPr lang="sv-SE" dirty="0" err="1" smtClean="0"/>
              <a:t>Supcon</a:t>
            </a:r>
            <a:r>
              <a:rPr lang="sv-SE" dirty="0" smtClean="0"/>
              <a:t> and Innovations (English and </a:t>
            </a:r>
            <a:r>
              <a:rPr lang="sv-SE" dirty="0" err="1" smtClean="0"/>
              <a:t>Chinese</a:t>
            </a:r>
            <a:r>
              <a:rPr lang="sv-SE" dirty="0" smtClean="0"/>
              <a:t>).</a:t>
            </a:r>
          </a:p>
          <a:p>
            <a:r>
              <a:rPr lang="sv-SE" dirty="0" err="1" smtClean="0"/>
              <a:t>Everyone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think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general </a:t>
            </a:r>
            <a:r>
              <a:rPr lang="sv-SE" dirty="0" err="1" smtClean="0"/>
              <a:t>questions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553896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map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435" y="150027"/>
            <a:ext cx="6061525" cy="65492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MDE-templat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iMDE-template 2.potx</Template>
  <TotalTime>414</TotalTime>
  <Words>333</Words>
  <Application>Microsoft Macintosh PowerPoint</Application>
  <PresentationFormat>Bildspel på skärmen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iMDE-template 2</vt:lpstr>
      <vt:lpstr>iMDE: international Market-Driven Engineering</vt:lpstr>
      <vt:lpstr>About SUPCON</vt:lpstr>
      <vt:lpstr>About SUPCON</vt:lpstr>
      <vt:lpstr>Visit to Supcon</vt:lpstr>
      <vt:lpstr>Visit to Supcon</vt:lpstr>
      <vt:lpstr>PowerPoint-presentation</vt:lpstr>
    </vt:vector>
  </TitlesOfParts>
  <Company>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iMDE: international Market-Driven Engineering</dc:title>
  <dc:creator>Reglerteknik</dc:creator>
  <cp:lastModifiedBy>Charlotta Johnsson</cp:lastModifiedBy>
  <cp:revision>30</cp:revision>
  <dcterms:created xsi:type="dcterms:W3CDTF">2012-05-20T20:58:46Z</dcterms:created>
  <dcterms:modified xsi:type="dcterms:W3CDTF">2013-09-26T06:36:28Z</dcterms:modified>
</cp:coreProperties>
</file>