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352" r:id="rId4"/>
    <p:sldId id="353" r:id="rId5"/>
    <p:sldId id="286" r:id="rId6"/>
    <p:sldId id="282" r:id="rId7"/>
    <p:sldId id="330" r:id="rId8"/>
    <p:sldId id="334" r:id="rId9"/>
    <p:sldId id="322" r:id="rId10"/>
    <p:sldId id="320" r:id="rId11"/>
    <p:sldId id="289" r:id="rId12"/>
    <p:sldId id="306" r:id="rId13"/>
    <p:sldId id="308" r:id="rId14"/>
    <p:sldId id="271" r:id="rId15"/>
    <p:sldId id="307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6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3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2B007-F481-4FB3-A84A-979F07C01C2C}" type="datetimeFigureOut">
              <a:rPr lang="en-GB" smtClean="0"/>
              <a:pPr/>
              <a:t>14/12/2016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20CA3-C1BB-4FF6-BF04-F925611C483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C7EC-40E0-4624-995E-F28CF68A5BD9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7FF3-1F2D-47B9-98E4-85A6CDCE185F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4BAF-C22F-4C35-A0E9-8438BE7B7CB9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E8FF-785F-4209-BFCE-08F215BF5B9B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B640-2FE5-4562-A6B7-209915AB1E99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94B8-0840-4BDF-854D-35B7C5BF65EF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463E8-4B14-4DDB-B8D6-51DF7A9B3FC2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3BD8-BDA7-4D14-84EA-5B8DFD7A95E6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C62AF-8A52-4A43-AA31-447159F781D9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98DE-67B0-4E01-94E2-D7A0C135CB8C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14F7-CE14-4C90-BA83-DC396CA9E274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B00D5-1A7D-4D74-836E-D7A775E7F3F9}" type="datetime1">
              <a:rPr lang="en-GB" smtClean="0"/>
              <a:pPr/>
              <a:t>14/12/2016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6C9E8-DCE6-4237-83BC-0EDEF0A2264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Bus Passenger Comfort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Bo </a:t>
            </a:r>
            <a:r>
              <a:rPr lang="en-GB" dirty="0" err="1"/>
              <a:t>Eliasson</a:t>
            </a:r>
            <a:r>
              <a:rPr lang="en-GB" dirty="0"/>
              <a:t> and Jan </a:t>
            </a:r>
            <a:r>
              <a:rPr lang="en-GB" dirty="0" err="1"/>
              <a:t>Jantzen</a:t>
            </a:r>
            <a:endParaRPr lang="en-GB" dirty="0"/>
          </a:p>
          <a:p>
            <a:r>
              <a:rPr lang="en-GB" dirty="0" err="1"/>
              <a:t>boeliasson@yahoo.se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C7EC-40E0-4624-995E-F28CF68A5BD9}" type="datetime1">
              <a:rPr lang="en-GB" smtClean="0"/>
              <a:pPr/>
              <a:t>14/12/2016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 err="1"/>
              <a:t>Threshold</a:t>
            </a:r>
            <a:r>
              <a:rPr lang="da-DK" sz="2800" dirty="0"/>
              <a:t> </a:t>
            </a:r>
            <a:r>
              <a:rPr lang="da-DK" sz="2800" dirty="0" err="1"/>
              <a:t>classifier</a:t>
            </a:r>
            <a:r>
              <a:rPr lang="da-DK" sz="2800" dirty="0"/>
              <a:t> </a:t>
            </a:r>
            <a:r>
              <a:rPr lang="da-DK" sz="2800" dirty="0" err="1"/>
              <a:t>on</a:t>
            </a:r>
            <a:r>
              <a:rPr lang="da-DK" sz="2800" dirty="0"/>
              <a:t> K2.1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Score of K1.1 (</a:t>
            </a:r>
            <a:r>
              <a:rPr lang="da-DK" sz="3200" dirty="0" err="1"/>
              <a:t>left</a:t>
            </a:r>
            <a:r>
              <a:rPr lang="da-DK" sz="3200" dirty="0"/>
              <a:t>) and K2.1 (right)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6043" y="2132856"/>
            <a:ext cx="4887957" cy="366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" y="2143793"/>
            <a:ext cx="4887957" cy="366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8 stop </a:t>
            </a:r>
            <a:r>
              <a:rPr lang="da-DK" sz="3200" dirty="0" err="1"/>
              <a:t>jerks</a:t>
            </a:r>
            <a:r>
              <a:rPr lang="da-DK" sz="3200" dirty="0"/>
              <a:t> in K1.1 (by </a:t>
            </a:r>
            <a:r>
              <a:rPr lang="da-DK" sz="3200" dirty="0" err="1"/>
              <a:t>template</a:t>
            </a:r>
            <a:r>
              <a:rPr lang="da-DK" sz="3200" dirty="0"/>
              <a:t> </a:t>
            </a:r>
            <a:r>
              <a:rPr lang="da-DK" sz="3200" dirty="0" err="1"/>
              <a:t>matching</a:t>
            </a:r>
            <a:r>
              <a:rPr lang="da-DK" sz="3200" dirty="0"/>
              <a:t>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2 stop </a:t>
            </a:r>
            <a:r>
              <a:rPr lang="da-DK" sz="3200" dirty="0" err="1"/>
              <a:t>jerks</a:t>
            </a:r>
            <a:r>
              <a:rPr lang="da-DK" sz="3200" dirty="0"/>
              <a:t> in K2.1 (by </a:t>
            </a:r>
            <a:r>
              <a:rPr lang="da-DK" sz="3200" dirty="0" err="1"/>
              <a:t>template</a:t>
            </a:r>
            <a:r>
              <a:rPr lang="da-DK" sz="3200" dirty="0"/>
              <a:t> </a:t>
            </a:r>
            <a:r>
              <a:rPr lang="da-DK" sz="3200" dirty="0" err="1"/>
              <a:t>matching</a:t>
            </a:r>
            <a:r>
              <a:rPr lang="da-DK" sz="3200" dirty="0"/>
              <a:t>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Zoom </a:t>
            </a:r>
            <a:r>
              <a:rPr lang="da-DK" dirty="0" err="1"/>
              <a:t>view</a:t>
            </a:r>
            <a:r>
              <a:rPr lang="da-DK" dirty="0"/>
              <a:t> of a stop </a:t>
            </a:r>
            <a:r>
              <a:rPr lang="da-DK" dirty="0" err="1"/>
              <a:t>jerk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38914" name="Picture 2" descr="C:\jan\RideQuality\Programs\figplots1stopszoo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524844"/>
            <a:ext cx="5334000" cy="4000500"/>
          </a:xfrm>
          <a:prstGeom prst="rect">
            <a:avLst/>
          </a:prstGeom>
          <a:noFill/>
        </p:spPr>
      </p:pic>
      <p:sp>
        <p:nvSpPr>
          <p:cNvPr id="5" name="Line Callout 1 (No Border) 4"/>
          <p:cNvSpPr/>
          <p:nvPr/>
        </p:nvSpPr>
        <p:spPr>
          <a:xfrm>
            <a:off x="3563888" y="1268760"/>
            <a:ext cx="4320480" cy="864096"/>
          </a:xfrm>
          <a:prstGeom prst="callout1">
            <a:avLst>
              <a:gd name="adj1" fmla="val 75365"/>
              <a:gd name="adj2" fmla="val -2990"/>
              <a:gd name="adj3" fmla="val 196238"/>
              <a:gd name="adj4" fmla="val -13086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>
                <a:solidFill>
                  <a:schemeClr val="tx1"/>
                </a:solidFill>
              </a:rPr>
              <a:t>Oscillation is due to the suspension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Line Callout 1 (No Border) 5"/>
          <p:cNvSpPr/>
          <p:nvPr/>
        </p:nvSpPr>
        <p:spPr>
          <a:xfrm>
            <a:off x="4355976" y="1844824"/>
            <a:ext cx="2555776" cy="864096"/>
          </a:xfrm>
          <a:prstGeom prst="callout1">
            <a:avLst>
              <a:gd name="adj1" fmla="val 73809"/>
              <a:gd name="adj2" fmla="val -3924"/>
              <a:gd name="adj3" fmla="val 165114"/>
              <a:gd name="adj4" fmla="val -15295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Steady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state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indicates</a:t>
            </a:r>
            <a:r>
              <a:rPr lang="da-DK" sz="1600" dirty="0">
                <a:solidFill>
                  <a:schemeClr val="tx1"/>
                </a:solidFill>
              </a:rPr>
              <a:t> a </a:t>
            </a:r>
            <a:r>
              <a:rPr lang="da-DK" sz="1600" dirty="0" err="1">
                <a:solidFill>
                  <a:schemeClr val="tx1"/>
                </a:solidFill>
              </a:rPr>
              <a:t>following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standstill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Line Callout 1 (No Border) 6"/>
          <p:cNvSpPr/>
          <p:nvPr/>
        </p:nvSpPr>
        <p:spPr>
          <a:xfrm>
            <a:off x="3240187" y="5229200"/>
            <a:ext cx="2555776" cy="864096"/>
          </a:xfrm>
          <a:prstGeom prst="callout1">
            <a:avLst>
              <a:gd name="adj1" fmla="val 62916"/>
              <a:gd name="adj2" fmla="val -3924"/>
              <a:gd name="adj3" fmla="val 84192"/>
              <a:gd name="adj4" fmla="val -26870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Maximum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brake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Line Callout 1 (No Border) 7"/>
          <p:cNvSpPr/>
          <p:nvPr/>
        </p:nvSpPr>
        <p:spPr>
          <a:xfrm>
            <a:off x="3707731" y="4581128"/>
            <a:ext cx="4176464" cy="864096"/>
          </a:xfrm>
          <a:prstGeom prst="callout1">
            <a:avLst>
              <a:gd name="adj1" fmla="val 62916"/>
              <a:gd name="adj2" fmla="val -3924"/>
              <a:gd name="adj3" fmla="val 101311"/>
              <a:gd name="adj4" fmla="val -26870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>
                <a:solidFill>
                  <a:schemeClr val="tx1"/>
                </a:solidFill>
              </a:rPr>
              <a:t>A </a:t>
            </a:r>
            <a:r>
              <a:rPr lang="da-DK" sz="1600" dirty="0" err="1">
                <a:solidFill>
                  <a:schemeClr val="tx1"/>
                </a:solidFill>
              </a:rPr>
              <a:t>steep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slope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indicates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quick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release</a:t>
            </a:r>
            <a:r>
              <a:rPr lang="da-DK" sz="1600" dirty="0">
                <a:solidFill>
                  <a:schemeClr val="tx1"/>
                </a:solidFill>
              </a:rPr>
              <a:t> of the </a:t>
            </a:r>
            <a:r>
              <a:rPr lang="da-DK" sz="1600" dirty="0" err="1">
                <a:solidFill>
                  <a:schemeClr val="tx1"/>
                </a:solidFill>
              </a:rPr>
              <a:t>brake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9" name="Line Callout 1 (No Border) 8"/>
          <p:cNvSpPr/>
          <p:nvPr/>
        </p:nvSpPr>
        <p:spPr>
          <a:xfrm>
            <a:off x="3419872" y="3933056"/>
            <a:ext cx="2555776" cy="864096"/>
          </a:xfrm>
          <a:prstGeom prst="callout1">
            <a:avLst>
              <a:gd name="adj1" fmla="val 62916"/>
              <a:gd name="adj2" fmla="val -3924"/>
              <a:gd name="adj3" fmla="val 84192"/>
              <a:gd name="adj4" fmla="val -26870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Brake</a:t>
            </a:r>
            <a:r>
              <a:rPr lang="da-DK" sz="1600" dirty="0">
                <a:solidFill>
                  <a:schemeClr val="tx1"/>
                </a:solidFill>
              </a:rPr>
              <a:t> is </a:t>
            </a:r>
            <a:r>
              <a:rPr lang="da-DK" sz="1600" dirty="0" err="1">
                <a:solidFill>
                  <a:schemeClr val="tx1"/>
                </a:solidFill>
              </a:rPr>
              <a:t>on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again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0" name="Line Callout 1 (No Border) 9"/>
          <p:cNvSpPr/>
          <p:nvPr/>
        </p:nvSpPr>
        <p:spPr>
          <a:xfrm>
            <a:off x="3563888" y="3212976"/>
            <a:ext cx="2555776" cy="864096"/>
          </a:xfrm>
          <a:prstGeom prst="callout1">
            <a:avLst>
              <a:gd name="adj1" fmla="val 62916"/>
              <a:gd name="adj2" fmla="val -3924"/>
              <a:gd name="adj3" fmla="val 84192"/>
              <a:gd name="adj4" fmla="val -26870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>
                <a:solidFill>
                  <a:schemeClr val="tx1"/>
                </a:solidFill>
              </a:rPr>
              <a:t>Final step </a:t>
            </a:r>
            <a:r>
              <a:rPr lang="da-DK" sz="1600" dirty="0" err="1">
                <a:solidFill>
                  <a:schemeClr val="tx1"/>
                </a:solidFill>
              </a:rPr>
              <a:t>on</a:t>
            </a:r>
            <a:r>
              <a:rPr lang="da-DK" sz="1600" dirty="0">
                <a:solidFill>
                  <a:schemeClr val="tx1"/>
                </a:solidFill>
              </a:rPr>
              <a:t> the </a:t>
            </a:r>
            <a:r>
              <a:rPr lang="da-DK" sz="1600" dirty="0" err="1">
                <a:solidFill>
                  <a:schemeClr val="tx1"/>
                </a:solidFill>
              </a:rPr>
              <a:t>brake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Stop </a:t>
            </a:r>
            <a:r>
              <a:rPr lang="da-DK" sz="3200" dirty="0" err="1"/>
              <a:t>jerk</a:t>
            </a:r>
            <a:r>
              <a:rPr lang="da-DK" sz="3200" dirty="0"/>
              <a:t> </a:t>
            </a:r>
            <a:r>
              <a:rPr lang="da-DK" sz="3200" dirty="0" err="1"/>
              <a:t>template</a:t>
            </a:r>
            <a:r>
              <a:rPr lang="da-DK" sz="3200" dirty="0"/>
              <a:t> (from B2.1 </a:t>
            </a:r>
            <a:r>
              <a:rPr lang="da-DK" sz="3200" dirty="0" err="1"/>
              <a:t>filtered</a:t>
            </a:r>
            <a:r>
              <a:rPr lang="da-DK" sz="3200" dirty="0"/>
              <a:t>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The </a:t>
            </a:r>
            <a:r>
              <a:rPr lang="da-DK" dirty="0" err="1"/>
              <a:t>template</a:t>
            </a:r>
            <a:r>
              <a:rPr lang="da-DK" dirty="0"/>
              <a:t> </a:t>
            </a:r>
            <a:r>
              <a:rPr lang="da-DK" dirty="0" err="1"/>
              <a:t>matching</a:t>
            </a:r>
            <a:r>
              <a:rPr lang="da-DK" dirty="0"/>
              <a:t> approach points out </a:t>
            </a:r>
            <a:r>
              <a:rPr lang="da-DK" dirty="0" err="1"/>
              <a:t>specific</a:t>
            </a:r>
            <a:r>
              <a:rPr lang="da-DK" dirty="0"/>
              <a:t> events </a:t>
            </a:r>
            <a:r>
              <a:rPr lang="da-DK" dirty="0" err="1"/>
              <a:t>rather</a:t>
            </a:r>
            <a:r>
              <a:rPr lang="da-DK" dirty="0"/>
              <a:t> </a:t>
            </a:r>
            <a:r>
              <a:rPr lang="da-DK" dirty="0" err="1"/>
              <a:t>than</a:t>
            </a:r>
            <a:r>
              <a:rPr lang="da-DK" dirty="0"/>
              <a:t> scoring the </a:t>
            </a:r>
            <a:r>
              <a:rPr lang="da-DK" dirty="0" err="1"/>
              <a:t>whole</a:t>
            </a:r>
            <a:r>
              <a:rPr lang="da-DK" dirty="0"/>
              <a:t> trip. Scoring </a:t>
            </a:r>
            <a:r>
              <a:rPr lang="da-DK" dirty="0" err="1"/>
              <a:t>can</a:t>
            </a:r>
            <a:r>
              <a:rPr lang="da-DK" dirty="0"/>
              <a:t> still </a:t>
            </a:r>
            <a:r>
              <a:rPr lang="da-DK" dirty="0" err="1"/>
              <a:t>be</a:t>
            </a:r>
            <a:r>
              <a:rPr lang="da-DK" dirty="0"/>
              <a:t> done.</a:t>
            </a:r>
          </a:p>
          <a:p>
            <a:r>
              <a:rPr lang="da-DK" dirty="0" err="1"/>
              <a:t>Template</a:t>
            </a:r>
            <a:r>
              <a:rPr lang="da-DK" dirty="0"/>
              <a:t> </a:t>
            </a:r>
            <a:r>
              <a:rPr lang="da-DK" dirty="0" err="1"/>
              <a:t>matching</a:t>
            </a:r>
            <a:r>
              <a:rPr lang="da-DK" dirty="0"/>
              <a:t> </a:t>
            </a:r>
            <a:r>
              <a:rPr lang="da-DK" dirty="0" err="1"/>
              <a:t>works</a:t>
            </a:r>
            <a:r>
              <a:rPr lang="da-DK" dirty="0"/>
              <a:t> </a:t>
            </a:r>
            <a:r>
              <a:rPr lang="da-DK" dirty="0" err="1"/>
              <a:t>best</a:t>
            </a:r>
            <a:r>
              <a:rPr lang="da-DK" dirty="0"/>
              <a:t> </a:t>
            </a:r>
            <a:r>
              <a:rPr lang="da-DK" dirty="0" err="1"/>
              <a:t>on</a:t>
            </a:r>
            <a:r>
              <a:rPr lang="da-DK" dirty="0"/>
              <a:t> </a:t>
            </a:r>
            <a:r>
              <a:rPr lang="da-DK" dirty="0" err="1"/>
              <a:t>filtered</a:t>
            </a:r>
            <a:r>
              <a:rPr lang="da-DK" dirty="0"/>
              <a:t> data (</a:t>
            </a:r>
            <a:r>
              <a:rPr lang="da-DK" dirty="0" err="1"/>
              <a:t>used</a:t>
            </a:r>
            <a:r>
              <a:rPr lang="da-DK" dirty="0"/>
              <a:t> </a:t>
            </a:r>
            <a:r>
              <a:rPr lang="da-DK" dirty="0" err="1"/>
              <a:t>Butterworth</a:t>
            </a:r>
            <a:r>
              <a:rPr lang="da-DK" dirty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3200" dirty="0"/>
              <a:t>Home test </a:t>
            </a:r>
            <a:br>
              <a:rPr lang="da-DK" sz="3200" dirty="0"/>
            </a:br>
            <a:r>
              <a:rPr lang="da-DK" sz="3200" dirty="0"/>
              <a:t>(Sensor </a:t>
            </a:r>
            <a:r>
              <a:rPr lang="da-DK" sz="3200" dirty="0" err="1"/>
              <a:t>Kinetics</a:t>
            </a:r>
            <a:r>
              <a:rPr lang="da-DK" sz="3200" dirty="0"/>
              <a:t> </a:t>
            </a:r>
            <a:r>
              <a:rPr lang="da-DK" sz="3200" dirty="0" err="1"/>
              <a:t>on</a:t>
            </a:r>
            <a:r>
              <a:rPr lang="da-DK" sz="3200" dirty="0"/>
              <a:t> Android, BMW i3, </a:t>
            </a:r>
            <a:r>
              <a:rPr lang="da-DK" sz="3200" dirty="0" err="1"/>
              <a:t>Samso</a:t>
            </a:r>
            <a:r>
              <a:rPr lang="da-DK" sz="3200" dirty="0"/>
              <a:t>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4" y="2636912"/>
            <a:ext cx="9111266" cy="244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Callout 1 (No Border) 4"/>
          <p:cNvSpPr/>
          <p:nvPr/>
        </p:nvSpPr>
        <p:spPr>
          <a:xfrm>
            <a:off x="251520" y="1268760"/>
            <a:ext cx="2555776" cy="864096"/>
          </a:xfrm>
          <a:prstGeom prst="callout1">
            <a:avLst>
              <a:gd name="adj1" fmla="val 81590"/>
              <a:gd name="adj2" fmla="val 15017"/>
              <a:gd name="adj3" fmla="val 261599"/>
              <a:gd name="adj4" fmla="val 11013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Starting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on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</a:p>
          <a:p>
            <a:r>
              <a:rPr lang="da-DK" sz="1600" dirty="0">
                <a:solidFill>
                  <a:schemeClr val="tx1"/>
                </a:solidFill>
              </a:rPr>
              <a:t>a small </a:t>
            </a:r>
            <a:r>
              <a:rPr lang="da-DK" sz="1600" dirty="0" err="1">
                <a:solidFill>
                  <a:schemeClr val="tx1"/>
                </a:solidFill>
              </a:rPr>
              <a:t>slope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2996952"/>
            <a:ext cx="432048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03648" y="2996952"/>
            <a:ext cx="432048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ine Callout 1 (No Border) 7"/>
          <p:cNvSpPr/>
          <p:nvPr/>
        </p:nvSpPr>
        <p:spPr>
          <a:xfrm>
            <a:off x="1475656" y="1628800"/>
            <a:ext cx="2555776" cy="864096"/>
          </a:xfrm>
          <a:prstGeom prst="callout1">
            <a:avLst>
              <a:gd name="adj1" fmla="val 81590"/>
              <a:gd name="adj2" fmla="val 15017"/>
              <a:gd name="adj3" fmla="val 141772"/>
              <a:gd name="adj4" fmla="val 3647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Pumping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72" y="3212976"/>
            <a:ext cx="216024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1 (No Border) 9"/>
          <p:cNvSpPr/>
          <p:nvPr/>
        </p:nvSpPr>
        <p:spPr>
          <a:xfrm>
            <a:off x="3059832" y="1916832"/>
            <a:ext cx="2555776" cy="864096"/>
          </a:xfrm>
          <a:prstGeom prst="callout1">
            <a:avLst>
              <a:gd name="adj1" fmla="val 81590"/>
              <a:gd name="adj2" fmla="val 15017"/>
              <a:gd name="adj3" fmla="val 141772"/>
              <a:gd name="adj4" fmla="val 14696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>
                <a:solidFill>
                  <a:schemeClr val="tx1"/>
                </a:solidFill>
              </a:rPr>
              <a:t>Stop </a:t>
            </a:r>
            <a:r>
              <a:rPr lang="da-DK" sz="1600" dirty="0" err="1">
                <a:solidFill>
                  <a:schemeClr val="tx1"/>
                </a:solidFill>
              </a:rPr>
              <a:t>jerk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3928" y="2996952"/>
            <a:ext cx="288032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1 (No Border) 11"/>
          <p:cNvSpPr/>
          <p:nvPr/>
        </p:nvSpPr>
        <p:spPr>
          <a:xfrm>
            <a:off x="3635896" y="1628800"/>
            <a:ext cx="2555776" cy="864096"/>
          </a:xfrm>
          <a:prstGeom prst="callout1">
            <a:avLst>
              <a:gd name="adj1" fmla="val 81590"/>
              <a:gd name="adj2" fmla="val 15017"/>
              <a:gd name="adj3" fmla="val 152665"/>
              <a:gd name="adj4" fmla="val 14696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>
                <a:solidFill>
                  <a:schemeClr val="tx1"/>
                </a:solidFill>
              </a:rPr>
              <a:t>Stop </a:t>
            </a:r>
            <a:r>
              <a:rPr lang="da-DK" sz="1600" dirty="0" err="1">
                <a:solidFill>
                  <a:schemeClr val="tx1"/>
                </a:solidFill>
              </a:rPr>
              <a:t>jerk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27984" y="2996952"/>
            <a:ext cx="3816424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1 (No Border) 13"/>
          <p:cNvSpPr/>
          <p:nvPr/>
        </p:nvSpPr>
        <p:spPr>
          <a:xfrm>
            <a:off x="4518075" y="1772816"/>
            <a:ext cx="2555776" cy="864096"/>
          </a:xfrm>
          <a:prstGeom prst="callout1">
            <a:avLst>
              <a:gd name="adj1" fmla="val 81590"/>
              <a:gd name="adj2" fmla="val 15017"/>
              <a:gd name="adj3" fmla="val 141772"/>
              <a:gd name="adj4" fmla="val 11539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Smooth</a:t>
            </a:r>
            <a:r>
              <a:rPr lang="da-DK" sz="1600" dirty="0">
                <a:solidFill>
                  <a:schemeClr val="tx1"/>
                </a:solidFill>
              </a:rPr>
              <a:t> </a:t>
            </a:r>
            <a:r>
              <a:rPr lang="da-DK" sz="1600" dirty="0" err="1">
                <a:solidFill>
                  <a:schemeClr val="tx1"/>
                </a:solidFill>
              </a:rPr>
              <a:t>driving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5" name="Line Callout 1 (No Border) 14"/>
          <p:cNvSpPr/>
          <p:nvPr/>
        </p:nvSpPr>
        <p:spPr>
          <a:xfrm>
            <a:off x="7884368" y="1484784"/>
            <a:ext cx="2555776" cy="864096"/>
          </a:xfrm>
          <a:prstGeom prst="callout1">
            <a:avLst>
              <a:gd name="adj1" fmla="val 81590"/>
              <a:gd name="adj2" fmla="val 20278"/>
              <a:gd name="adj3" fmla="val 236700"/>
              <a:gd name="adj4" fmla="val 22062"/>
            </a:avLst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600" dirty="0" err="1">
                <a:solidFill>
                  <a:schemeClr val="tx1"/>
                </a:solidFill>
              </a:rPr>
              <a:t>Smooth</a:t>
            </a:r>
            <a:r>
              <a:rPr lang="da-DK" sz="1600" dirty="0">
                <a:solidFill>
                  <a:schemeClr val="tx1"/>
                </a:solidFill>
              </a:rPr>
              <a:t> stop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39552" y="5301208"/>
            <a:ext cx="352839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83968" y="5301208"/>
            <a:ext cx="432048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9552" y="5445224"/>
            <a:ext cx="1035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err="1"/>
              <a:t>Outbound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355976" y="5445224"/>
            <a:ext cx="1793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err="1"/>
              <a:t>Return</a:t>
            </a:r>
            <a:r>
              <a:rPr lang="da-DK" sz="1600" dirty="0"/>
              <a:t>, same </a:t>
            </a:r>
            <a:r>
              <a:rPr lang="da-DK" sz="1600" dirty="0" err="1"/>
              <a:t>route</a:t>
            </a:r>
            <a:endParaRPr lang="en-GB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City loop outbound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8066" name="Picture 2" descr="C:\jan\RideQuality\JanPrivate\datasamples\K_Outb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4597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City loop homebound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9090" name="Picture 2" descr="C:\jan\RideQuality\JanPrivate\datasamples\K_Homeb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24376"/>
            <a:ext cx="9143999" cy="435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Video of K1.1 (23 </a:t>
            </a:r>
            <a:r>
              <a:rPr lang="da-DK" dirty="0" err="1"/>
              <a:t>mins</a:t>
            </a:r>
            <a:r>
              <a:rPr lang="da-DK" dirty="0"/>
              <a:t>) (</a:t>
            </a:r>
            <a:r>
              <a:rPr lang="da-DK" i="1" dirty="0"/>
              <a:t>datasamples/video_k11.mp4</a:t>
            </a:r>
            <a:r>
              <a:rPr lang="da-DK" dirty="0"/>
              <a:t>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36096" y="2174875"/>
            <a:ext cx="3528392" cy="3951288"/>
          </a:xfrm>
        </p:spPr>
        <p:txBody>
          <a:bodyPr>
            <a:normAutofit/>
          </a:bodyPr>
          <a:lstStyle/>
          <a:p>
            <a:r>
              <a:rPr lang="da-DK" dirty="0"/>
              <a:t>Acceleration and speed signals </a:t>
            </a:r>
            <a:r>
              <a:rPr lang="da-DK" dirty="0" err="1"/>
              <a:t>with</a:t>
            </a:r>
            <a:r>
              <a:rPr lang="da-DK" dirty="0"/>
              <a:t> </a:t>
            </a:r>
            <a:r>
              <a:rPr lang="da-DK" dirty="0" err="1"/>
              <a:t>dictaphone</a:t>
            </a:r>
            <a:r>
              <a:rPr lang="da-DK" dirty="0"/>
              <a:t> </a:t>
            </a:r>
            <a:r>
              <a:rPr lang="da-DK" dirty="0" err="1"/>
              <a:t>comments</a:t>
            </a:r>
            <a:endParaRPr lang="da-DK" dirty="0"/>
          </a:p>
          <a:p>
            <a:r>
              <a:rPr lang="da-DK" dirty="0"/>
              <a:t>Stop and </a:t>
            </a:r>
            <a:r>
              <a:rPr lang="da-DK" dirty="0" err="1"/>
              <a:t>scroll</a:t>
            </a:r>
            <a:r>
              <a:rPr lang="da-DK" dirty="0"/>
              <a:t> in time</a:t>
            </a:r>
          </a:p>
          <a:p>
            <a:r>
              <a:rPr lang="da-DK" dirty="0" err="1"/>
              <a:t>Size</a:t>
            </a:r>
            <a:r>
              <a:rPr lang="da-DK" dirty="0"/>
              <a:t> 36 MB</a:t>
            </a:r>
          </a:p>
          <a:p>
            <a:r>
              <a:rPr lang="da-DK" dirty="0" err="1"/>
              <a:t>Useful</a:t>
            </a:r>
            <a:r>
              <a:rPr lang="da-DK" dirty="0"/>
              <a:t> to </a:t>
            </a:r>
            <a:r>
              <a:rPr lang="da-DK" dirty="0" err="1"/>
              <a:t>navigate</a:t>
            </a:r>
            <a:r>
              <a:rPr lang="da-DK" dirty="0"/>
              <a:t> in the signals</a:t>
            </a:r>
          </a:p>
          <a:p>
            <a:r>
              <a:rPr lang="da-DK" dirty="0" err="1"/>
              <a:t>Useful</a:t>
            </a:r>
            <a:r>
              <a:rPr lang="da-DK" dirty="0"/>
              <a:t> for </a:t>
            </a:r>
            <a:r>
              <a:rPr lang="da-DK" dirty="0" err="1"/>
              <a:t>training</a:t>
            </a:r>
            <a:r>
              <a:rPr lang="da-DK" dirty="0"/>
              <a:t> and </a:t>
            </a:r>
            <a:r>
              <a:rPr lang="da-DK" dirty="0" err="1"/>
              <a:t>education</a:t>
            </a:r>
            <a:endParaRPr lang="da-DK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536504" cy="5045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 err="1"/>
              <a:t>Slow</a:t>
            </a:r>
            <a:r>
              <a:rPr lang="da-DK" sz="2800" dirty="0"/>
              <a:t> right </a:t>
            </a:r>
            <a:r>
              <a:rPr lang="da-DK" sz="2800" dirty="0" err="1"/>
              <a:t>turn</a:t>
            </a:r>
            <a:r>
              <a:rPr lang="da-DK" sz="2800" dirty="0"/>
              <a:t> (D3.2)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 err="1"/>
              <a:t>Slow</a:t>
            </a:r>
            <a:r>
              <a:rPr lang="da-DK" sz="2800" dirty="0"/>
              <a:t> city loop (K2.1)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/>
              <a:t>Fast city loop (K1.1)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 err="1"/>
              <a:t>Threshold</a:t>
            </a:r>
            <a:r>
              <a:rPr lang="da-DK" sz="2800" dirty="0"/>
              <a:t> </a:t>
            </a:r>
            <a:r>
              <a:rPr lang="da-DK" sz="2800" dirty="0" err="1"/>
              <a:t>classifier</a:t>
            </a:r>
            <a:r>
              <a:rPr lang="da-DK" sz="2800" dirty="0"/>
              <a:t> </a:t>
            </a:r>
            <a:r>
              <a:rPr lang="da-DK" sz="2800" dirty="0" err="1"/>
              <a:t>on</a:t>
            </a:r>
            <a:r>
              <a:rPr lang="da-DK" sz="2800" dirty="0"/>
              <a:t> K1.1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C9E8-DCE6-4237-83BC-0EDEF0A22645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98984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235</Words>
  <Application>Microsoft Office PowerPoint</Application>
  <PresentationFormat>Bildspel på skärmen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Bus Passenger Comfort</vt:lpstr>
      <vt:lpstr>Home test  (Sensor Kinetics on Android, BMW i3, Samso)</vt:lpstr>
      <vt:lpstr>City loop outbound</vt:lpstr>
      <vt:lpstr>City loop homebound</vt:lpstr>
      <vt:lpstr>Video of K1.1 (23 mins) (datasamples/video_k11.mp4)</vt:lpstr>
      <vt:lpstr>Slow right turn (D3.2)</vt:lpstr>
      <vt:lpstr>Slow city loop (K2.1)</vt:lpstr>
      <vt:lpstr>Fast city loop (K1.1)</vt:lpstr>
      <vt:lpstr>Threshold classifier on K1.1</vt:lpstr>
      <vt:lpstr>Threshold classifier on K2.1</vt:lpstr>
      <vt:lpstr>Score of K1.1 (left) and K2.1 (right)</vt:lpstr>
      <vt:lpstr>8 stop jerks in K1.1 (by template matching)</vt:lpstr>
      <vt:lpstr>2 stop jerks in K2.1 (by template matching)</vt:lpstr>
      <vt:lpstr>Zoom view of a stop jerk</vt:lpstr>
      <vt:lpstr>Stop jerk template (from B2.1 filtered)</vt:lpstr>
      <vt:lpstr>Summary</vt:lpstr>
    </vt:vector>
  </TitlesOfParts>
  <Company>IHA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Fuzzy Clustering</dc:title>
  <dc:creator>jj</dc:creator>
  <cp:lastModifiedBy>Bo Eliasson</cp:lastModifiedBy>
  <cp:revision>347</cp:revision>
  <dcterms:created xsi:type="dcterms:W3CDTF">2015-03-21T15:39:18Z</dcterms:created>
  <dcterms:modified xsi:type="dcterms:W3CDTF">2016-12-14T19:03:12Z</dcterms:modified>
</cp:coreProperties>
</file>