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ppt/slides/slide18.xml" ContentType="application/vnd.openxmlformats-officedocument.presentationml.slide+xml"/>
  <Override PartName="/ppt/charts/chart10.xml" ContentType="application/vnd.openxmlformats-officedocument.drawingml.chart+xml"/>
  <Override PartName="/ppt/slides/slide9.xml" ContentType="application/vnd.openxmlformats-officedocument.presentationml.slide+xml"/>
  <Override PartName="/ppt/charts/chart4.xml" ContentType="application/vnd.openxmlformats-officedocument.drawingml.chart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charts/chart15.xml" ContentType="application/vnd.openxmlformats-officedocument.drawingml.chart+xml"/>
  <Override PartName="/ppt/charts/chart9.xml" ContentType="application/vnd.openxmlformats-officedocument.drawingml.chart+xml"/>
  <Default Extension="xml" ContentType="application/xml"/>
  <Override PartName="/ppt/tableStyles.xml" ContentType="application/vnd.openxmlformats-officedocument.presentationml.tableStyles+xml"/>
  <Override PartName="/ppt/charts/chart5.xml" ContentType="application/vnd.openxmlformats-officedocument.drawingml.chart+xml"/>
  <Override PartName="/ppt/charts/chart11.xml" ContentType="application/vnd.openxmlformats-officedocument.drawingml.chart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charts/chart16.xml" ContentType="application/vnd.openxmlformats-officedocument.drawingml.chart+xml"/>
  <Override PartName="/ppt/charts/chart12.xml" ContentType="application/vnd.openxmlformats-officedocument.drawingml.chart+xml"/>
  <Override PartName="/ppt/charts/chart6.xml" ContentType="application/vnd.openxmlformats-officedocument.drawingml.chart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3.xml" ContentType="application/vnd.openxmlformats-officedocument.drawingml.chart+xml"/>
  <Override PartName="/ppt/charts/chart7.xml" ContentType="application/vnd.openxmlformats-officedocument.drawingml.chart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charts/chart8.xml" ContentType="application/vnd.openxmlformats-officedocument.drawingml.chart+xml"/>
  <Override PartName="/ppt/charts/chart1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0"/>
  </p:notes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.xlsx"/><Relationship Id="rId2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view3D>
      <c:perspective val="30"/>
    </c:view3D>
    <c:plotArea>
      <c:layout>
        <c:manualLayout>
          <c:layoutTarget val="inner"/>
          <c:xMode val="edge"/>
          <c:yMode val="edge"/>
          <c:x val="0.0568614391951006"/>
          <c:y val="0.0215972586759988"/>
          <c:w val="0.935205708661417"/>
          <c:h val="0.809302128900554"/>
        </c:manualLayout>
      </c:layout>
      <c:bar3DChart>
        <c:barDir val="col"/>
        <c:grouping val="standard"/>
        <c:ser>
          <c:idx val="0"/>
          <c:order val="0"/>
          <c:tx>
            <c:strRef>
              <c:f>Blad1!$B$1</c:f>
              <c:strCache>
                <c:ptCount val="1"/>
                <c:pt idx="0">
                  <c:v>Bio-health care</c:v>
                </c:pt>
              </c:strCache>
            </c:strRef>
          </c:tx>
          <c:cat>
            <c:numRef>
              <c:f>Blad1!$A$2:$A$17</c:f>
              <c:numCache>
                <c:formatCode>General</c:formatCode>
                <c:ptCount val="16"/>
                <c:pt idx="0">
                  <c:v>1967.0</c:v>
                </c:pt>
                <c:pt idx="1">
                  <c:v>1970.0</c:v>
                </c:pt>
                <c:pt idx="2">
                  <c:v>1973.0</c:v>
                </c:pt>
                <c:pt idx="3">
                  <c:v>1976.0</c:v>
                </c:pt>
                <c:pt idx="4">
                  <c:v>1979.0</c:v>
                </c:pt>
                <c:pt idx="5">
                  <c:v>1982.0</c:v>
                </c:pt>
                <c:pt idx="6">
                  <c:v>1985.0</c:v>
                </c:pt>
                <c:pt idx="7">
                  <c:v>1988.0</c:v>
                </c:pt>
                <c:pt idx="8">
                  <c:v>1991.0</c:v>
                </c:pt>
                <c:pt idx="9">
                  <c:v>1994.0</c:v>
                </c:pt>
                <c:pt idx="10">
                  <c:v>1997.0</c:v>
                </c:pt>
                <c:pt idx="11">
                  <c:v>2000.0</c:v>
                </c:pt>
                <c:pt idx="12">
                  <c:v>2003.0</c:v>
                </c:pt>
                <c:pt idx="13">
                  <c:v>2006.0</c:v>
                </c:pt>
                <c:pt idx="14">
                  <c:v>2009.0</c:v>
                </c:pt>
                <c:pt idx="15">
                  <c:v>2012.0</c:v>
                </c:pt>
              </c:numCache>
            </c:numRef>
          </c:cat>
          <c:val>
            <c:numRef>
              <c:f>Blad1!$B$2:$B$17</c:f>
              <c:numCache>
                <c:formatCode>General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1.0</c:v>
                </c:pt>
                <c:pt idx="3">
                  <c:v>2.0</c:v>
                </c:pt>
                <c:pt idx="4">
                  <c:v>2.0</c:v>
                </c:pt>
                <c:pt idx="5">
                  <c:v>6.0</c:v>
                </c:pt>
                <c:pt idx="6">
                  <c:v>4.0</c:v>
                </c:pt>
                <c:pt idx="7">
                  <c:v>3.0</c:v>
                </c:pt>
                <c:pt idx="8">
                  <c:v>2.0</c:v>
                </c:pt>
                <c:pt idx="9">
                  <c:v>0.0</c:v>
                </c:pt>
                <c:pt idx="10">
                  <c:v>1.0</c:v>
                </c:pt>
                <c:pt idx="12">
                  <c:v>2.0</c:v>
                </c:pt>
                <c:pt idx="13">
                  <c:v>2.0</c:v>
                </c:pt>
                <c:pt idx="14">
                  <c:v>3.0</c:v>
                </c:pt>
                <c:pt idx="15">
                  <c:v>4.0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Tot sessions</c:v>
                </c:pt>
              </c:strCache>
            </c:strRef>
          </c:tx>
          <c:cat>
            <c:numRef>
              <c:f>Blad1!$A$2:$A$17</c:f>
              <c:numCache>
                <c:formatCode>General</c:formatCode>
                <c:ptCount val="16"/>
                <c:pt idx="0">
                  <c:v>1967.0</c:v>
                </c:pt>
                <c:pt idx="1">
                  <c:v>1970.0</c:v>
                </c:pt>
                <c:pt idx="2">
                  <c:v>1973.0</c:v>
                </c:pt>
                <c:pt idx="3">
                  <c:v>1976.0</c:v>
                </c:pt>
                <c:pt idx="4">
                  <c:v>1979.0</c:v>
                </c:pt>
                <c:pt idx="5">
                  <c:v>1982.0</c:v>
                </c:pt>
                <c:pt idx="6">
                  <c:v>1985.0</c:v>
                </c:pt>
                <c:pt idx="7">
                  <c:v>1988.0</c:v>
                </c:pt>
                <c:pt idx="8">
                  <c:v>1991.0</c:v>
                </c:pt>
                <c:pt idx="9">
                  <c:v>1994.0</c:v>
                </c:pt>
                <c:pt idx="10">
                  <c:v>1997.0</c:v>
                </c:pt>
                <c:pt idx="11">
                  <c:v>2000.0</c:v>
                </c:pt>
                <c:pt idx="12">
                  <c:v>2003.0</c:v>
                </c:pt>
                <c:pt idx="13">
                  <c:v>2006.0</c:v>
                </c:pt>
                <c:pt idx="14">
                  <c:v>2009.0</c:v>
                </c:pt>
                <c:pt idx="15">
                  <c:v>2012.0</c:v>
                </c:pt>
              </c:numCache>
            </c:numRef>
          </c:cat>
          <c:val>
            <c:numRef>
              <c:f>Blad1!$C$2:$C$17</c:f>
              <c:numCache>
                <c:formatCode>General</c:formatCode>
                <c:ptCount val="16"/>
                <c:pt idx="0">
                  <c:v>19.0</c:v>
                </c:pt>
                <c:pt idx="1">
                  <c:v>11.0</c:v>
                </c:pt>
                <c:pt idx="2">
                  <c:v>20.0</c:v>
                </c:pt>
                <c:pt idx="3">
                  <c:v>21.0</c:v>
                </c:pt>
                <c:pt idx="4">
                  <c:v>29.0</c:v>
                </c:pt>
                <c:pt idx="5">
                  <c:v>54.0</c:v>
                </c:pt>
                <c:pt idx="6">
                  <c:v>54.0</c:v>
                </c:pt>
                <c:pt idx="7">
                  <c:v>57.0</c:v>
                </c:pt>
                <c:pt idx="8">
                  <c:v>67.0</c:v>
                </c:pt>
                <c:pt idx="9">
                  <c:v>45.0</c:v>
                </c:pt>
                <c:pt idx="10">
                  <c:v>51.0</c:v>
                </c:pt>
                <c:pt idx="12">
                  <c:v>54.0</c:v>
                </c:pt>
                <c:pt idx="13">
                  <c:v>36.0</c:v>
                </c:pt>
                <c:pt idx="14">
                  <c:v>49.0</c:v>
                </c:pt>
                <c:pt idx="15">
                  <c:v>58.0</c:v>
                </c:pt>
              </c:numCache>
            </c:numRef>
          </c:val>
        </c:ser>
        <c:shape val="cylinder"/>
        <c:axId val="468361672"/>
        <c:axId val="468364728"/>
        <c:axId val="468367848"/>
      </c:bar3DChart>
      <c:catAx>
        <c:axId val="468361672"/>
        <c:scaling>
          <c:orientation val="minMax"/>
        </c:scaling>
        <c:axPos val="b"/>
        <c:numFmt formatCode="General" sourceLinked="1"/>
        <c:tickLblPos val="nextTo"/>
        <c:crossAx val="468364728"/>
        <c:crosses val="autoZero"/>
        <c:auto val="1"/>
        <c:lblAlgn val="ctr"/>
        <c:lblOffset val="100"/>
      </c:catAx>
      <c:valAx>
        <c:axId val="468364728"/>
        <c:scaling>
          <c:orientation val="minMax"/>
        </c:scaling>
        <c:axPos val="l"/>
        <c:majorGridlines/>
        <c:numFmt formatCode="General" sourceLinked="1"/>
        <c:tickLblPos val="nextTo"/>
        <c:crossAx val="468361672"/>
        <c:crosses val="autoZero"/>
        <c:crossBetween val="between"/>
      </c:valAx>
      <c:serAx>
        <c:axId val="468367848"/>
        <c:scaling>
          <c:orientation val="minMax"/>
        </c:scaling>
        <c:delete val="1"/>
        <c:axPos val="b"/>
        <c:tickLblPos val="nextTo"/>
        <c:crossAx val="468364728"/>
        <c:crosses val="autoZero"/>
      </c:serAx>
    </c:plotArea>
    <c:legend>
      <c:legendPos val="r"/>
      <c:layout>
        <c:manualLayout>
          <c:xMode val="edge"/>
          <c:yMode val="edge"/>
          <c:x val="0.16320406824147"/>
          <c:y val="0.822693788276465"/>
          <c:w val="0.189573709536308"/>
          <c:h val="0.102760571595217"/>
        </c:manualLayout>
      </c:layout>
    </c:legend>
    <c:plotVisOnly val="1"/>
  </c:chart>
  <c:txPr>
    <a:bodyPr/>
    <a:lstStyle/>
    <a:p>
      <a:pPr>
        <a:defRPr sz="1800"/>
      </a:pPr>
      <a:endParaRPr lang="sv-SE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2.0</c:v>
                </c:pt>
                <c:pt idx="1">
                  <c:v>65.0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0.0</c:v>
                </c:pt>
                <c:pt idx="1">
                  <c:v>45.0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1.0</c:v>
                </c:pt>
                <c:pt idx="1">
                  <c:v>50.0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2.0</c:v>
                </c:pt>
                <c:pt idx="1">
                  <c:v>52.0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2.0</c:v>
                </c:pt>
                <c:pt idx="1">
                  <c:v>33.0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3.0</c:v>
                </c:pt>
                <c:pt idx="1">
                  <c:v>46.0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4.0</c:v>
                </c:pt>
                <c:pt idx="1">
                  <c:v>54.0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0.0</c:v>
                </c:pt>
                <c:pt idx="1">
                  <c:v>3.2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0.0</c:v>
                </c:pt>
                <c:pt idx="1">
                  <c:v>3.2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1.0</c:v>
                </c:pt>
                <c:pt idx="1">
                  <c:v>19.0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2.0</c:v>
                </c:pt>
                <c:pt idx="1">
                  <c:v>19.0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1.0</c:v>
                </c:pt>
                <c:pt idx="1">
                  <c:v>19.0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0"/>
          <c:y val="0.0903747539370079"/>
          <c:w val="0.658001804461942"/>
          <c:h val="0.822125246062992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6.0</c:v>
                </c:pt>
                <c:pt idx="1">
                  <c:v>48.0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4.0</c:v>
                </c:pt>
                <c:pt idx="1">
                  <c:v>50.0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1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Sessions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bio-health care</c:v>
                </c:pt>
                <c:pt idx="1">
                  <c:v>other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3.0</c:v>
                </c:pt>
                <c:pt idx="1">
                  <c:v>54.0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0.34893</cdr:x>
      <cdr:y>0.07002</cdr:y>
    </cdr:from>
    <cdr:to>
      <cdr:x>0.65213</cdr:x>
      <cdr:y>0.14907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190623" y="480176"/>
          <a:ext cx="2772434" cy="542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  <cdr:relSizeAnchor xmlns:cdr="http://schemas.openxmlformats.org/drawingml/2006/chartDrawing">
    <cdr:from>
      <cdr:x>0.4116</cdr:x>
      <cdr:y>0.08131</cdr:y>
    </cdr:from>
    <cdr:to>
      <cdr:x>0.5116</cdr:x>
      <cdr:y>0.21464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3763696" y="5576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sv-SE" sz="1100" dirty="0" smtClean="0"/>
            <a:t> </a:t>
          </a:r>
          <a:endParaRPr lang="sv-SE" sz="1100" dirty="0"/>
        </a:p>
      </cdr:txBody>
    </cdr:sp>
  </cdr:relSizeAnchor>
  <cdr:relSizeAnchor xmlns:cdr="http://schemas.openxmlformats.org/drawingml/2006/chartDrawing">
    <cdr:from>
      <cdr:x>0.42007</cdr:x>
      <cdr:y>0.08583</cdr:y>
    </cdr:from>
    <cdr:to>
      <cdr:x>0.52007</cdr:x>
      <cdr:y>0.21916</cdr:y>
    </cdr:to>
    <cdr:sp macro="" textlink="">
      <cdr:nvSpPr>
        <cdr:cNvPr id="4" name="textruta 3"/>
        <cdr:cNvSpPr txBox="1"/>
      </cdr:nvSpPr>
      <cdr:spPr>
        <a:xfrm xmlns:a="http://schemas.openxmlformats.org/drawingml/2006/main">
          <a:off x="3841138" y="5886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  <cdr:relSizeAnchor xmlns:cdr="http://schemas.openxmlformats.org/drawingml/2006/chartDrawing">
    <cdr:from>
      <cdr:x>0.4116</cdr:x>
      <cdr:y>0.05872</cdr:y>
    </cdr:from>
    <cdr:to>
      <cdr:x>0.5116</cdr:x>
      <cdr:y>0.19206</cdr:y>
    </cdr:to>
    <cdr:sp macro="" textlink="">
      <cdr:nvSpPr>
        <cdr:cNvPr id="5" name="textruta 4"/>
        <cdr:cNvSpPr txBox="1"/>
      </cdr:nvSpPr>
      <cdr:spPr>
        <a:xfrm xmlns:a="http://schemas.openxmlformats.org/drawingml/2006/main">
          <a:off x="3763696" y="4027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  <cdr:relSizeAnchor xmlns:cdr="http://schemas.openxmlformats.org/drawingml/2006/chartDrawing">
    <cdr:from>
      <cdr:x>0.39636</cdr:x>
      <cdr:y>0.03614</cdr:y>
    </cdr:from>
    <cdr:to>
      <cdr:x>0.5</cdr:x>
      <cdr:y>0.11745</cdr:y>
    </cdr:to>
    <cdr:sp macro="" textlink="">
      <cdr:nvSpPr>
        <cdr:cNvPr id="6" name="textruta 5"/>
        <cdr:cNvSpPr txBox="1"/>
      </cdr:nvSpPr>
      <cdr:spPr>
        <a:xfrm xmlns:a="http://schemas.openxmlformats.org/drawingml/2006/main">
          <a:off x="3624300" y="247832"/>
          <a:ext cx="947700" cy="557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sv-SE" sz="3200" dirty="0" smtClean="0"/>
            <a:t>IFAC SYSID</a:t>
          </a:r>
          <a:r>
            <a:rPr lang="sv-SE" dirty="0" smtClean="0"/>
            <a:t> </a:t>
          </a:r>
          <a:endParaRPr lang="sv-SE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2E14C-B235-174B-9DEB-78B5E5EE475C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098E7-F30B-7C46-B4C1-92E6B7C11EE4}" type="slidenum">
              <a:rPr lang="sv-SE" smtClean="0"/>
              <a:pPr/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098E7-F30B-7C46-B4C1-92E6B7C11EE4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C0FBB-9A5D-8141-A32A-8D3707580C31}" type="datetimeFigureOut">
              <a:rPr lang="sv-SE" smtClean="0"/>
              <a:pPr/>
              <a:t>12-06-05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FB5F-2ACB-AE42-84CB-5F5CB4E1236F}" type="slidenum">
              <a:rPr lang="sv-SE" smtClean="0"/>
              <a:pPr/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The </a:t>
            </a:r>
            <a:r>
              <a:rPr lang="sv-SE" dirty="0" err="1" smtClean="0"/>
              <a:t>development</a:t>
            </a:r>
            <a:r>
              <a:rPr lang="sv-SE" dirty="0" smtClean="0"/>
              <a:t> of system </a:t>
            </a:r>
            <a:r>
              <a:rPr lang="sv-SE" dirty="0" err="1" smtClean="0"/>
              <a:t>identification</a:t>
            </a:r>
            <a:r>
              <a:rPr lang="sv-SE" dirty="0" smtClean="0"/>
              <a:t> and </a:t>
            </a:r>
            <a:r>
              <a:rPr lang="sv-SE" dirty="0" err="1" smtClean="0"/>
              <a:t>its</a:t>
            </a:r>
            <a:r>
              <a:rPr lang="sv-SE" dirty="0" smtClean="0"/>
              <a:t> relations to </a:t>
            </a:r>
            <a:r>
              <a:rPr lang="sv-SE" dirty="0" err="1" smtClean="0"/>
              <a:t>biological</a:t>
            </a:r>
            <a:r>
              <a:rPr lang="sv-SE" dirty="0" smtClean="0"/>
              <a:t> and </a:t>
            </a:r>
            <a:r>
              <a:rPr lang="sv-SE" dirty="0" err="1" smtClean="0"/>
              <a:t>biomedical</a:t>
            </a:r>
            <a:r>
              <a:rPr lang="sv-SE" dirty="0" smtClean="0"/>
              <a:t> </a:t>
            </a:r>
            <a:r>
              <a:rPr lang="sv-SE" dirty="0" smtClean="0"/>
              <a:t>systems:</a:t>
            </a:r>
            <a:br>
              <a:rPr lang="sv-SE" dirty="0" smtClean="0"/>
            </a:br>
            <a:r>
              <a:rPr lang="sv-SE" dirty="0" smtClean="0"/>
              <a:t>the IFAC SYSID </a:t>
            </a:r>
            <a:r>
              <a:rPr lang="sv-SE" dirty="0" err="1" smtClean="0"/>
              <a:t>perspective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smtClean="0"/>
          </a:p>
          <a:p>
            <a:endParaRPr lang="sv-SE" dirty="0" smtClean="0"/>
          </a:p>
          <a:p>
            <a:r>
              <a:rPr lang="sv-SE" dirty="0" smtClean="0"/>
              <a:t>Marzia Cescon</a:t>
            </a:r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Beijing, 27-31 August 1988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1524000" y="5461000"/>
            <a:ext cx="23679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Biological</a:t>
            </a:r>
            <a:r>
              <a:rPr lang="sv-SE" dirty="0" smtClean="0"/>
              <a:t> Systems I (4)</a:t>
            </a:r>
          </a:p>
          <a:p>
            <a:r>
              <a:rPr lang="sv-SE" dirty="0" err="1" smtClean="0"/>
              <a:t>Biological</a:t>
            </a:r>
            <a:r>
              <a:rPr lang="sv-SE" dirty="0" smtClean="0"/>
              <a:t> Systems II (7)</a:t>
            </a:r>
          </a:p>
          <a:p>
            <a:r>
              <a:rPr lang="sv-SE" dirty="0" smtClean="0"/>
              <a:t>Health Care (7)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Budapest, 8-12 </a:t>
            </a:r>
            <a:r>
              <a:rPr lang="sv-SE" dirty="0" err="1" smtClean="0"/>
              <a:t>July</a:t>
            </a:r>
            <a:r>
              <a:rPr lang="sv-SE" dirty="0" smtClean="0"/>
              <a:t> 1991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340592" y="5461000"/>
            <a:ext cx="62794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Advances</a:t>
            </a:r>
            <a:r>
              <a:rPr lang="sv-SE" dirty="0" smtClean="0"/>
              <a:t> in </a:t>
            </a:r>
            <a:r>
              <a:rPr lang="sv-SE" dirty="0" err="1" smtClean="0"/>
              <a:t>Physiological</a:t>
            </a:r>
            <a:r>
              <a:rPr lang="sv-SE" dirty="0" smtClean="0"/>
              <a:t> System </a:t>
            </a:r>
            <a:r>
              <a:rPr lang="sv-SE" dirty="0" err="1" smtClean="0"/>
              <a:t>Modelling</a:t>
            </a:r>
            <a:r>
              <a:rPr lang="sv-SE" dirty="0" smtClean="0"/>
              <a:t> and </a:t>
            </a:r>
            <a:r>
              <a:rPr lang="sv-SE" dirty="0" err="1" smtClean="0"/>
              <a:t>Identification</a:t>
            </a:r>
            <a:r>
              <a:rPr lang="sv-SE" dirty="0" smtClean="0"/>
              <a:t> (4)</a:t>
            </a:r>
          </a:p>
          <a:p>
            <a:r>
              <a:rPr lang="sv-SE" dirty="0" err="1" smtClean="0"/>
              <a:t>Biomedical</a:t>
            </a:r>
            <a:r>
              <a:rPr lang="sv-SE" dirty="0" smtClean="0"/>
              <a:t> Systems (5)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Copenhagen, 4-6 </a:t>
            </a:r>
            <a:r>
              <a:rPr lang="sv-SE" dirty="0" err="1" smtClean="0"/>
              <a:t>July</a:t>
            </a:r>
            <a:r>
              <a:rPr lang="sv-SE" dirty="0" smtClean="0"/>
              <a:t> 1994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Kitakyushu, 8-11 </a:t>
            </a:r>
            <a:r>
              <a:rPr lang="sv-SE" dirty="0" err="1" smtClean="0"/>
              <a:t>July</a:t>
            </a:r>
            <a:r>
              <a:rPr lang="sv-SE" dirty="0" smtClean="0"/>
              <a:t> 1997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1812150" y="5917010"/>
            <a:ext cx="4854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Applications</a:t>
            </a:r>
            <a:r>
              <a:rPr lang="sv-SE" dirty="0" smtClean="0"/>
              <a:t> to </a:t>
            </a:r>
            <a:r>
              <a:rPr lang="sv-SE" dirty="0" err="1" smtClean="0"/>
              <a:t>Biological</a:t>
            </a:r>
            <a:r>
              <a:rPr lang="sv-SE" dirty="0" smtClean="0"/>
              <a:t> and Medical Systems (6)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Rotterdam, 27-29 August 2003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1524000" y="5795208"/>
            <a:ext cx="4524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Estimation</a:t>
            </a:r>
            <a:r>
              <a:rPr lang="sv-SE" dirty="0" smtClean="0"/>
              <a:t> in </a:t>
            </a:r>
            <a:r>
              <a:rPr lang="sv-SE" dirty="0" err="1"/>
              <a:t>P</a:t>
            </a:r>
            <a:r>
              <a:rPr lang="sv-SE" dirty="0" err="1" smtClean="0"/>
              <a:t>hysical</a:t>
            </a:r>
            <a:r>
              <a:rPr lang="sv-SE" dirty="0" smtClean="0"/>
              <a:t> and </a:t>
            </a:r>
            <a:r>
              <a:rPr lang="sv-SE" dirty="0"/>
              <a:t>M</a:t>
            </a:r>
            <a:r>
              <a:rPr lang="sv-SE" dirty="0" smtClean="0"/>
              <a:t>edical Systems (6)</a:t>
            </a:r>
          </a:p>
          <a:p>
            <a:r>
              <a:rPr lang="sv-SE" dirty="0" err="1" smtClean="0"/>
              <a:t>Bioengineering</a:t>
            </a:r>
            <a:r>
              <a:rPr lang="sv-SE" dirty="0" smtClean="0"/>
              <a:t> Systems (6)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Newcastle, 29-31 </a:t>
            </a:r>
            <a:r>
              <a:rPr lang="sv-SE" dirty="0" err="1" smtClean="0"/>
              <a:t>March</a:t>
            </a:r>
            <a:r>
              <a:rPr lang="sv-SE" dirty="0" smtClean="0"/>
              <a:t> 2006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1005008" y="5472043"/>
            <a:ext cx="7133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Biomedical</a:t>
            </a:r>
            <a:r>
              <a:rPr lang="sv-SE" dirty="0" smtClean="0"/>
              <a:t> Parameter </a:t>
            </a:r>
            <a:r>
              <a:rPr lang="sv-SE" dirty="0" err="1" smtClean="0"/>
              <a:t>Identification</a:t>
            </a:r>
            <a:r>
              <a:rPr lang="sv-SE" dirty="0" smtClean="0"/>
              <a:t>: </a:t>
            </a:r>
            <a:r>
              <a:rPr lang="sv-SE" dirty="0" err="1" smtClean="0"/>
              <a:t>Methods</a:t>
            </a:r>
            <a:r>
              <a:rPr lang="sv-SE" dirty="0" smtClean="0"/>
              <a:t> and Clinical </a:t>
            </a:r>
            <a:r>
              <a:rPr lang="sv-SE" dirty="0" err="1" smtClean="0"/>
              <a:t>Applications</a:t>
            </a:r>
            <a:r>
              <a:rPr lang="sv-SE" dirty="0" smtClean="0"/>
              <a:t> (6)</a:t>
            </a:r>
          </a:p>
          <a:p>
            <a:r>
              <a:rPr lang="sv-SE" dirty="0" err="1" smtClean="0"/>
              <a:t>Identification</a:t>
            </a:r>
            <a:r>
              <a:rPr lang="sv-SE" dirty="0" smtClean="0"/>
              <a:t> in </a:t>
            </a:r>
            <a:r>
              <a:rPr lang="sv-SE" dirty="0" err="1" smtClean="0"/>
              <a:t>Biological</a:t>
            </a:r>
            <a:r>
              <a:rPr lang="sv-SE" dirty="0" smtClean="0"/>
              <a:t> Systems (6)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Saint-Malo</a:t>
            </a:r>
            <a:r>
              <a:rPr lang="sv-SE" dirty="0" smtClean="0"/>
              <a:t>, 6-8 </a:t>
            </a:r>
            <a:r>
              <a:rPr lang="sv-SE" dirty="0" err="1" smtClean="0"/>
              <a:t>July</a:t>
            </a:r>
            <a:r>
              <a:rPr lang="sv-SE" dirty="0" smtClean="0"/>
              <a:t> 2009</a:t>
            </a:r>
            <a:endParaRPr lang="sv-S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641777" y="5576239"/>
            <a:ext cx="58083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Biological</a:t>
            </a:r>
            <a:r>
              <a:rPr lang="sv-SE" dirty="0" smtClean="0"/>
              <a:t> Systems I (6)</a:t>
            </a:r>
          </a:p>
          <a:p>
            <a:r>
              <a:rPr lang="sv-SE" dirty="0" err="1" smtClean="0"/>
              <a:t>Biological</a:t>
            </a:r>
            <a:r>
              <a:rPr lang="sv-SE" dirty="0" smtClean="0"/>
              <a:t> Systems II (6)</a:t>
            </a:r>
          </a:p>
          <a:p>
            <a:r>
              <a:rPr lang="sv-SE" dirty="0" smtClean="0"/>
              <a:t>System </a:t>
            </a:r>
            <a:r>
              <a:rPr lang="sv-SE" dirty="0" err="1" smtClean="0"/>
              <a:t>Identification</a:t>
            </a:r>
            <a:r>
              <a:rPr lang="sv-SE" dirty="0" smtClean="0"/>
              <a:t> and </a:t>
            </a:r>
            <a:r>
              <a:rPr lang="sv-SE" dirty="0" err="1" smtClean="0"/>
              <a:t>Modeling</a:t>
            </a:r>
            <a:r>
              <a:rPr lang="sv-SE" dirty="0" smtClean="0"/>
              <a:t> of </a:t>
            </a:r>
            <a:r>
              <a:rPr lang="sv-SE" dirty="0" err="1" smtClean="0"/>
              <a:t>Biological</a:t>
            </a:r>
            <a:r>
              <a:rPr lang="sv-SE" dirty="0" smtClean="0"/>
              <a:t> Systems (6)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Bruxelles, 11-13 </a:t>
            </a:r>
            <a:r>
              <a:rPr lang="sv-SE" dirty="0" err="1" smtClean="0"/>
              <a:t>July</a:t>
            </a:r>
            <a:r>
              <a:rPr lang="sv-SE" dirty="0" smtClean="0"/>
              <a:t> 2012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1524000" y="5189001"/>
            <a:ext cx="30123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Healthcare and medicine I (4)</a:t>
            </a:r>
          </a:p>
          <a:p>
            <a:r>
              <a:rPr lang="sv-SE" dirty="0" smtClean="0"/>
              <a:t>Healthcare and Medicine II (6)</a:t>
            </a:r>
          </a:p>
          <a:p>
            <a:r>
              <a:rPr lang="sv-SE" dirty="0" err="1" smtClean="0"/>
              <a:t>Biological</a:t>
            </a:r>
            <a:r>
              <a:rPr lang="sv-SE" dirty="0" smtClean="0"/>
              <a:t> </a:t>
            </a:r>
            <a:r>
              <a:rPr lang="sv-SE" dirty="0" err="1" smtClean="0"/>
              <a:t>Applications</a:t>
            </a:r>
            <a:r>
              <a:rPr lang="sv-SE" dirty="0" smtClean="0"/>
              <a:t> I (6)</a:t>
            </a:r>
          </a:p>
          <a:p>
            <a:r>
              <a:rPr lang="sv-SE" dirty="0" err="1" smtClean="0"/>
              <a:t>Biological</a:t>
            </a:r>
            <a:r>
              <a:rPr lang="sv-SE" dirty="0" smtClean="0"/>
              <a:t> </a:t>
            </a:r>
            <a:r>
              <a:rPr lang="sv-SE" dirty="0" err="1" smtClean="0"/>
              <a:t>Applications</a:t>
            </a:r>
            <a:r>
              <a:rPr lang="sv-SE" dirty="0" smtClean="0"/>
              <a:t> II (6)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Diverse: SYSID ’97 Kitakyushu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 smtClean="0"/>
              <a:t>Identification</a:t>
            </a:r>
            <a:r>
              <a:rPr lang="sv-SE" dirty="0" smtClean="0"/>
              <a:t> in Agricultural Systems I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70145"/>
          </a:xfrm>
        </p:spPr>
        <p:txBody>
          <a:bodyPr>
            <a:normAutofit fontScale="77500" lnSpcReduction="20000"/>
          </a:bodyPr>
          <a:lstStyle/>
          <a:p>
            <a:r>
              <a:rPr lang="sv-SE" dirty="0" smtClean="0"/>
              <a:t>On-line </a:t>
            </a:r>
            <a:r>
              <a:rPr lang="sv-SE" dirty="0" err="1" smtClean="0"/>
              <a:t>identificaiton</a:t>
            </a:r>
            <a:r>
              <a:rPr lang="sv-SE" dirty="0" smtClean="0"/>
              <a:t> of </a:t>
            </a:r>
            <a:r>
              <a:rPr lang="sv-SE" dirty="0" err="1" smtClean="0"/>
              <a:t>unwholesome</a:t>
            </a:r>
            <a:r>
              <a:rPr lang="sv-SE" dirty="0" smtClean="0"/>
              <a:t> </a:t>
            </a:r>
            <a:r>
              <a:rPr lang="sv-SE" dirty="0" err="1" smtClean="0"/>
              <a:t>poultry</a:t>
            </a:r>
            <a:r>
              <a:rPr lang="sv-SE" dirty="0" smtClean="0"/>
              <a:t> </a:t>
            </a:r>
            <a:r>
              <a:rPr lang="sv-SE" dirty="0" err="1" smtClean="0"/>
              <a:t>carcasses</a:t>
            </a:r>
            <a:r>
              <a:rPr lang="sv-SE" dirty="0" smtClean="0"/>
              <a:t> by </a:t>
            </a:r>
            <a:r>
              <a:rPr lang="sv-SE" dirty="0" err="1" smtClean="0"/>
              <a:t>machine</a:t>
            </a:r>
            <a:r>
              <a:rPr lang="sv-SE" dirty="0" smtClean="0"/>
              <a:t> vision</a:t>
            </a:r>
          </a:p>
          <a:p>
            <a:r>
              <a:rPr lang="sv-SE" dirty="0" smtClean="0"/>
              <a:t>Optimum design of </a:t>
            </a:r>
            <a:r>
              <a:rPr lang="sv-SE" dirty="0" err="1" smtClean="0"/>
              <a:t>tractor-rotary</a:t>
            </a:r>
            <a:r>
              <a:rPr lang="sv-SE" dirty="0" smtClean="0"/>
              <a:t> </a:t>
            </a:r>
            <a:r>
              <a:rPr lang="sv-SE" dirty="0" err="1" smtClean="0"/>
              <a:t>tillage</a:t>
            </a:r>
            <a:r>
              <a:rPr lang="sv-SE" dirty="0" smtClean="0"/>
              <a:t> system by parameter </a:t>
            </a:r>
            <a:r>
              <a:rPr lang="sv-SE" dirty="0" err="1" smtClean="0"/>
              <a:t>identification</a:t>
            </a:r>
            <a:endParaRPr lang="sv-SE" dirty="0" smtClean="0"/>
          </a:p>
          <a:p>
            <a:r>
              <a:rPr lang="sv-SE" dirty="0" err="1" smtClean="0"/>
              <a:t>Identification</a:t>
            </a:r>
            <a:r>
              <a:rPr lang="sv-SE" dirty="0" smtClean="0"/>
              <a:t> of </a:t>
            </a:r>
            <a:r>
              <a:rPr lang="sv-SE" dirty="0" err="1" smtClean="0"/>
              <a:t>cumulative</a:t>
            </a:r>
            <a:r>
              <a:rPr lang="sv-SE" dirty="0" smtClean="0"/>
              <a:t> </a:t>
            </a:r>
            <a:r>
              <a:rPr lang="sv-SE" dirty="0" err="1" smtClean="0"/>
              <a:t>fruit</a:t>
            </a:r>
            <a:r>
              <a:rPr lang="sv-SE" dirty="0" smtClean="0"/>
              <a:t> </a:t>
            </a:r>
            <a:r>
              <a:rPr lang="sv-SE" dirty="0" err="1" smtClean="0"/>
              <a:t>responses</a:t>
            </a:r>
            <a:r>
              <a:rPr lang="sv-SE" dirty="0" smtClean="0"/>
              <a:t> </a:t>
            </a:r>
            <a:r>
              <a:rPr lang="sv-SE" dirty="0" err="1" smtClean="0"/>
              <a:t>during</a:t>
            </a:r>
            <a:r>
              <a:rPr lang="sv-SE" dirty="0" smtClean="0"/>
              <a:t> the </a:t>
            </a:r>
            <a:r>
              <a:rPr lang="sv-SE" dirty="0" err="1" smtClean="0"/>
              <a:t>storage</a:t>
            </a:r>
            <a:r>
              <a:rPr lang="sv-SE" dirty="0" smtClean="0"/>
              <a:t> process </a:t>
            </a:r>
            <a:r>
              <a:rPr lang="sv-SE" dirty="0" err="1" smtClean="0"/>
              <a:t>usign</a:t>
            </a:r>
            <a:r>
              <a:rPr lang="sv-SE" dirty="0" smtClean="0"/>
              <a:t> neural </a:t>
            </a:r>
            <a:r>
              <a:rPr lang="sv-SE" dirty="0" err="1" smtClean="0"/>
              <a:t>networks</a:t>
            </a:r>
            <a:endParaRPr lang="sv-SE" dirty="0" smtClean="0"/>
          </a:p>
          <a:p>
            <a:r>
              <a:rPr lang="sv-SE" dirty="0" smtClean="0"/>
              <a:t>System </a:t>
            </a:r>
            <a:r>
              <a:rPr lang="sv-SE" dirty="0" err="1" smtClean="0"/>
              <a:t>Identification</a:t>
            </a:r>
            <a:r>
              <a:rPr lang="sv-SE" dirty="0" smtClean="0"/>
              <a:t> of </a:t>
            </a:r>
            <a:r>
              <a:rPr lang="sv-SE" dirty="0" err="1" smtClean="0"/>
              <a:t>quality</a:t>
            </a:r>
            <a:r>
              <a:rPr lang="sv-SE" dirty="0" smtClean="0"/>
              <a:t> </a:t>
            </a:r>
            <a:r>
              <a:rPr lang="sv-SE" dirty="0" err="1" smtClean="0"/>
              <a:t>evaluations</a:t>
            </a:r>
            <a:r>
              <a:rPr lang="sv-SE" dirty="0" smtClean="0"/>
              <a:t> for </a:t>
            </a:r>
            <a:r>
              <a:rPr lang="sv-SE" dirty="0" err="1" smtClean="0"/>
              <a:t>vegetable</a:t>
            </a:r>
            <a:r>
              <a:rPr lang="sv-SE" dirty="0" smtClean="0"/>
              <a:t> </a:t>
            </a:r>
            <a:r>
              <a:rPr lang="sv-SE" dirty="0" err="1" smtClean="0"/>
              <a:t>seedlings</a:t>
            </a:r>
            <a:endParaRPr lang="sv-SE" dirty="0" smtClean="0"/>
          </a:p>
          <a:p>
            <a:r>
              <a:rPr lang="sv-SE" dirty="0" smtClean="0"/>
              <a:t>Robust </a:t>
            </a:r>
            <a:r>
              <a:rPr lang="sv-SE" dirty="0" err="1" smtClean="0"/>
              <a:t>identification</a:t>
            </a:r>
            <a:r>
              <a:rPr lang="sv-SE" dirty="0" smtClean="0"/>
              <a:t> of </a:t>
            </a:r>
            <a:r>
              <a:rPr lang="sv-SE" dirty="0" err="1" smtClean="0"/>
              <a:t>lean</a:t>
            </a:r>
            <a:r>
              <a:rPr lang="sv-SE" dirty="0" smtClean="0"/>
              <a:t> </a:t>
            </a:r>
            <a:r>
              <a:rPr lang="sv-SE" dirty="0" err="1" smtClean="0"/>
              <a:t>tissues</a:t>
            </a:r>
            <a:r>
              <a:rPr lang="sv-SE" dirty="0" smtClean="0"/>
              <a:t> </a:t>
            </a:r>
            <a:r>
              <a:rPr lang="sv-SE" dirty="0" err="1" smtClean="0"/>
              <a:t>quality</a:t>
            </a:r>
            <a:r>
              <a:rPr lang="sv-SE" dirty="0" smtClean="0"/>
              <a:t> from </a:t>
            </a:r>
            <a:r>
              <a:rPr lang="sv-SE" dirty="0" err="1" smtClean="0"/>
              <a:t>beef</a:t>
            </a:r>
            <a:r>
              <a:rPr lang="sv-SE" dirty="0" smtClean="0"/>
              <a:t> </a:t>
            </a:r>
            <a:r>
              <a:rPr lang="sv-SE" dirty="0" err="1" smtClean="0"/>
              <a:t>cut</a:t>
            </a:r>
            <a:r>
              <a:rPr lang="sv-SE" dirty="0" smtClean="0"/>
              <a:t> </a:t>
            </a:r>
            <a:r>
              <a:rPr lang="sv-SE" dirty="0" err="1" smtClean="0"/>
              <a:t>surface</a:t>
            </a:r>
            <a:r>
              <a:rPr lang="sv-SE" dirty="0" smtClean="0"/>
              <a:t> image</a:t>
            </a:r>
          </a:p>
          <a:p>
            <a:r>
              <a:rPr lang="sv-SE" dirty="0" err="1" smtClean="0"/>
              <a:t>Application</a:t>
            </a:r>
            <a:r>
              <a:rPr lang="sv-SE" dirty="0" smtClean="0"/>
              <a:t> of </a:t>
            </a:r>
            <a:r>
              <a:rPr lang="sv-SE" dirty="0" err="1" smtClean="0"/>
              <a:t>non-parametric</a:t>
            </a:r>
            <a:r>
              <a:rPr lang="sv-SE" dirty="0" smtClean="0"/>
              <a:t> system </a:t>
            </a:r>
            <a:r>
              <a:rPr lang="sv-SE" dirty="0" err="1" smtClean="0"/>
              <a:t>identification</a:t>
            </a:r>
            <a:r>
              <a:rPr lang="sv-SE" dirty="0" smtClean="0"/>
              <a:t> to </a:t>
            </a:r>
            <a:r>
              <a:rPr lang="sv-SE" dirty="0" err="1" smtClean="0"/>
              <a:t>diagnosis</a:t>
            </a:r>
            <a:r>
              <a:rPr lang="sv-SE" dirty="0" smtClean="0"/>
              <a:t> of </a:t>
            </a:r>
            <a:r>
              <a:rPr lang="sv-SE" dirty="0" err="1" smtClean="0"/>
              <a:t>recovery</a:t>
            </a:r>
            <a:r>
              <a:rPr lang="sv-SE" dirty="0" smtClean="0"/>
              <a:t> of </a:t>
            </a:r>
            <a:r>
              <a:rPr lang="sv-SE" dirty="0" err="1" smtClean="0"/>
              <a:t>root</a:t>
            </a:r>
            <a:r>
              <a:rPr lang="sv-SE" dirty="0" smtClean="0"/>
              <a:t> from transplanting </a:t>
            </a:r>
            <a:r>
              <a:rPr lang="sv-SE" dirty="0" err="1" smtClean="0"/>
              <a:t>injury</a:t>
            </a:r>
            <a:endParaRPr lang="sv-SE" dirty="0" smtClean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 smtClean="0"/>
              <a:t>Identification</a:t>
            </a:r>
            <a:r>
              <a:rPr lang="sv-SE" dirty="0" smtClean="0"/>
              <a:t> in Agricultural Systems II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6"/>
          </a:xfrm>
        </p:spPr>
        <p:txBody>
          <a:bodyPr>
            <a:normAutofit fontScale="70000" lnSpcReduction="20000"/>
          </a:bodyPr>
          <a:lstStyle/>
          <a:p>
            <a:r>
              <a:rPr lang="sv-SE" dirty="0" err="1" smtClean="0"/>
              <a:t>Identification</a:t>
            </a:r>
            <a:r>
              <a:rPr lang="sv-SE" dirty="0" smtClean="0"/>
              <a:t> of </a:t>
            </a:r>
            <a:r>
              <a:rPr lang="sv-SE" dirty="0" err="1" smtClean="0"/>
              <a:t>fruit</a:t>
            </a:r>
            <a:r>
              <a:rPr lang="sv-SE" dirty="0" smtClean="0"/>
              <a:t> </a:t>
            </a:r>
            <a:r>
              <a:rPr lang="sv-SE" dirty="0" err="1" smtClean="0"/>
              <a:t>existence</a:t>
            </a:r>
            <a:r>
              <a:rPr lang="sv-SE" dirty="0" smtClean="0"/>
              <a:t> in plant </a:t>
            </a:r>
            <a:r>
              <a:rPr lang="sv-SE" dirty="0" err="1" smtClean="0"/>
              <a:t>canopy</a:t>
            </a:r>
            <a:endParaRPr lang="sv-SE" dirty="0" smtClean="0"/>
          </a:p>
          <a:p>
            <a:r>
              <a:rPr lang="sv-SE" dirty="0" err="1" smtClean="0"/>
              <a:t>Identification</a:t>
            </a:r>
            <a:r>
              <a:rPr lang="sv-SE" dirty="0" smtClean="0"/>
              <a:t> of a </a:t>
            </a:r>
            <a:r>
              <a:rPr lang="sv-SE" dirty="0" err="1" smtClean="0"/>
              <a:t>wilting</a:t>
            </a:r>
            <a:r>
              <a:rPr lang="sv-SE" dirty="0" smtClean="0"/>
              <a:t> </a:t>
            </a:r>
            <a:r>
              <a:rPr lang="sv-SE" dirty="0" err="1" smtClean="0"/>
              <a:t>behavior</a:t>
            </a:r>
            <a:r>
              <a:rPr lang="sv-SE" dirty="0" smtClean="0"/>
              <a:t> of a </a:t>
            </a:r>
            <a:r>
              <a:rPr lang="sv-SE" dirty="0" err="1" smtClean="0"/>
              <a:t>tomato</a:t>
            </a:r>
            <a:r>
              <a:rPr lang="sv-SE" dirty="0" smtClean="0"/>
              <a:t> </a:t>
            </a:r>
            <a:r>
              <a:rPr lang="sv-SE" dirty="0" err="1" smtClean="0"/>
              <a:t>seedling</a:t>
            </a:r>
            <a:r>
              <a:rPr lang="sv-SE" dirty="0" smtClean="0"/>
              <a:t> for an </a:t>
            </a:r>
            <a:r>
              <a:rPr lang="sv-SE" dirty="0" err="1" smtClean="0"/>
              <a:t>acclimation</a:t>
            </a:r>
            <a:r>
              <a:rPr lang="sv-SE" dirty="0" smtClean="0"/>
              <a:t> system of </a:t>
            </a:r>
            <a:r>
              <a:rPr lang="sv-SE" dirty="0" err="1" smtClean="0"/>
              <a:t>grafted</a:t>
            </a:r>
            <a:r>
              <a:rPr lang="sv-SE" dirty="0" smtClean="0"/>
              <a:t> </a:t>
            </a:r>
            <a:r>
              <a:rPr lang="sv-SE" dirty="0" err="1" smtClean="0"/>
              <a:t>seedling</a:t>
            </a:r>
            <a:endParaRPr lang="sv-SE" dirty="0" smtClean="0"/>
          </a:p>
          <a:p>
            <a:r>
              <a:rPr lang="sv-SE" dirty="0" err="1" smtClean="0"/>
              <a:t>Application</a:t>
            </a:r>
            <a:r>
              <a:rPr lang="sv-SE" dirty="0" smtClean="0"/>
              <a:t> of a finite element neural </a:t>
            </a:r>
            <a:r>
              <a:rPr lang="sv-SE" dirty="0" err="1" smtClean="0"/>
              <a:t>network</a:t>
            </a:r>
            <a:r>
              <a:rPr lang="sv-SE" dirty="0" smtClean="0"/>
              <a:t> </a:t>
            </a:r>
            <a:r>
              <a:rPr lang="sv-SE" dirty="0" err="1" smtClean="0"/>
              <a:t>technique</a:t>
            </a:r>
            <a:r>
              <a:rPr lang="sv-SE" dirty="0" smtClean="0"/>
              <a:t> in </a:t>
            </a:r>
            <a:r>
              <a:rPr lang="sv-SE" dirty="0" err="1" smtClean="0"/>
              <a:t>predicting</a:t>
            </a:r>
            <a:r>
              <a:rPr lang="sv-SE" dirty="0" smtClean="0"/>
              <a:t> </a:t>
            </a:r>
            <a:r>
              <a:rPr lang="sv-SE" dirty="0" err="1" smtClean="0"/>
              <a:t>thermal</a:t>
            </a:r>
            <a:r>
              <a:rPr lang="sv-SE" dirty="0" smtClean="0"/>
              <a:t> </a:t>
            </a:r>
            <a:r>
              <a:rPr lang="sv-SE" dirty="0" err="1" smtClean="0"/>
              <a:t>characteristics</a:t>
            </a:r>
            <a:r>
              <a:rPr lang="sv-SE" dirty="0" smtClean="0"/>
              <a:t> of heat </a:t>
            </a:r>
            <a:r>
              <a:rPr lang="sv-SE" dirty="0" err="1" smtClean="0"/>
              <a:t>equivalent</a:t>
            </a:r>
            <a:r>
              <a:rPr lang="sv-SE" dirty="0" smtClean="0"/>
              <a:t> </a:t>
            </a:r>
            <a:r>
              <a:rPr lang="sv-SE" dirty="0" err="1" smtClean="0"/>
              <a:t>mass</a:t>
            </a:r>
            <a:endParaRPr lang="sv-SE" dirty="0" smtClean="0"/>
          </a:p>
          <a:p>
            <a:r>
              <a:rPr lang="sv-SE" dirty="0" err="1" smtClean="0"/>
              <a:t>Identification</a:t>
            </a:r>
            <a:r>
              <a:rPr lang="sv-SE" dirty="0" smtClean="0"/>
              <a:t> of </a:t>
            </a:r>
            <a:r>
              <a:rPr lang="sv-SE" dirty="0" err="1" smtClean="0"/>
              <a:t>micreogravity</a:t>
            </a:r>
            <a:r>
              <a:rPr lang="sv-SE" dirty="0" smtClean="0"/>
              <a:t> </a:t>
            </a:r>
            <a:r>
              <a:rPr lang="sv-SE" dirty="0" err="1" smtClean="0"/>
              <a:t>role</a:t>
            </a:r>
            <a:r>
              <a:rPr lang="sv-SE" dirty="0" smtClean="0"/>
              <a:t> in plant </a:t>
            </a:r>
            <a:r>
              <a:rPr lang="sv-SE" dirty="0" err="1" smtClean="0"/>
              <a:t>growth</a:t>
            </a:r>
            <a:endParaRPr lang="sv-SE" dirty="0" smtClean="0"/>
          </a:p>
          <a:p>
            <a:r>
              <a:rPr lang="sv-SE" dirty="0" err="1" smtClean="0"/>
              <a:t>Identification</a:t>
            </a:r>
            <a:r>
              <a:rPr lang="sv-SE" dirty="0" smtClean="0"/>
              <a:t> of </a:t>
            </a:r>
            <a:r>
              <a:rPr lang="sv-SE" dirty="0" err="1" smtClean="0"/>
              <a:t>whether-dependent</a:t>
            </a:r>
            <a:r>
              <a:rPr lang="sv-SE" dirty="0" smtClean="0"/>
              <a:t> </a:t>
            </a:r>
            <a:r>
              <a:rPr lang="sv-SE" dirty="0" err="1" smtClean="0"/>
              <a:t>state</a:t>
            </a:r>
            <a:r>
              <a:rPr lang="sv-SE" dirty="0" smtClean="0"/>
              <a:t> variables of </a:t>
            </a:r>
            <a:r>
              <a:rPr lang="sv-SE" dirty="0" err="1" smtClean="0"/>
              <a:t>tea</a:t>
            </a:r>
            <a:r>
              <a:rPr lang="sv-SE" dirty="0" smtClean="0"/>
              <a:t> </a:t>
            </a:r>
            <a:r>
              <a:rPr lang="sv-SE" dirty="0" err="1" smtClean="0"/>
              <a:t>crop</a:t>
            </a:r>
            <a:r>
              <a:rPr lang="sv-SE" dirty="0" smtClean="0"/>
              <a:t> </a:t>
            </a:r>
            <a:r>
              <a:rPr lang="sv-SE" dirty="0" err="1" smtClean="0"/>
              <a:t>production</a:t>
            </a:r>
            <a:endParaRPr lang="sv-SE" dirty="0" smtClean="0"/>
          </a:p>
          <a:p>
            <a:r>
              <a:rPr lang="sv-SE" dirty="0" err="1" smtClean="0"/>
              <a:t>Identification</a:t>
            </a:r>
            <a:r>
              <a:rPr lang="sv-SE" dirty="0" smtClean="0"/>
              <a:t> of plant </a:t>
            </a:r>
            <a:r>
              <a:rPr lang="sv-SE" dirty="0" err="1" smtClean="0"/>
              <a:t>growth</a:t>
            </a:r>
            <a:r>
              <a:rPr lang="sv-SE" dirty="0" smtClean="0"/>
              <a:t> under DIF </a:t>
            </a:r>
            <a:r>
              <a:rPr lang="sv-SE" dirty="0" err="1" smtClean="0"/>
              <a:t>condition</a:t>
            </a:r>
            <a:endParaRPr lang="sv-SE" dirty="0" smtClean="0"/>
          </a:p>
          <a:p>
            <a:r>
              <a:rPr lang="sv-SE" dirty="0" err="1" smtClean="0"/>
              <a:t>Identification</a:t>
            </a:r>
            <a:r>
              <a:rPr lang="sv-SE" dirty="0" smtClean="0"/>
              <a:t> of </a:t>
            </a:r>
            <a:r>
              <a:rPr lang="sv-SE" dirty="0" err="1" smtClean="0"/>
              <a:t>agricultural</a:t>
            </a:r>
            <a:r>
              <a:rPr lang="sv-SE" dirty="0" smtClean="0"/>
              <a:t> </a:t>
            </a:r>
            <a:r>
              <a:rPr lang="sv-SE" dirty="0" err="1" smtClean="0"/>
              <a:t>robotic</a:t>
            </a:r>
            <a:r>
              <a:rPr lang="sv-SE" dirty="0" smtClean="0"/>
              <a:t> systems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Prague</a:t>
            </a:r>
            <a:r>
              <a:rPr lang="sv-SE" dirty="0" smtClean="0"/>
              <a:t>, 12-17 June 1967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Prague</a:t>
            </a:r>
            <a:r>
              <a:rPr lang="sv-SE" dirty="0" smtClean="0"/>
              <a:t>, 15-20 June 1970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Hague, 12-15 June 1973</a:t>
            </a:r>
            <a:endParaRPr lang="sv-S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1524000" y="5903937"/>
            <a:ext cx="2268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Biological</a:t>
            </a:r>
            <a:r>
              <a:rPr lang="sv-SE" dirty="0" smtClean="0"/>
              <a:t> </a:t>
            </a:r>
            <a:r>
              <a:rPr lang="sv-SE" dirty="0" err="1" smtClean="0"/>
              <a:t>Objects</a:t>
            </a:r>
            <a:r>
              <a:rPr lang="sv-SE" dirty="0" smtClean="0"/>
              <a:t> (12)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Tbilisi, 21-27 September 1976</a:t>
            </a:r>
            <a:endParaRPr lang="sv-S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524000" y="5919124"/>
            <a:ext cx="4137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Biological</a:t>
            </a:r>
            <a:r>
              <a:rPr lang="sv-SE" dirty="0" smtClean="0"/>
              <a:t> and Medical Systems (11)</a:t>
            </a:r>
          </a:p>
          <a:p>
            <a:r>
              <a:rPr lang="sv-SE" dirty="0" err="1" smtClean="0"/>
              <a:t>Biological</a:t>
            </a:r>
            <a:r>
              <a:rPr lang="sv-SE" dirty="0" smtClean="0"/>
              <a:t> and </a:t>
            </a:r>
            <a:r>
              <a:rPr lang="sv-SE" dirty="0" err="1" smtClean="0"/>
              <a:t>Environmental</a:t>
            </a:r>
            <a:r>
              <a:rPr lang="sv-SE" dirty="0" smtClean="0"/>
              <a:t> Systems (11)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Darmstadt, 24-28 September 1979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1524000" y="5826187"/>
            <a:ext cx="2336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Biological</a:t>
            </a:r>
            <a:r>
              <a:rPr lang="sv-SE" dirty="0" smtClean="0"/>
              <a:t> Systems (5)</a:t>
            </a:r>
          </a:p>
          <a:p>
            <a:r>
              <a:rPr lang="sv-SE" dirty="0" err="1" smtClean="0"/>
              <a:t>Biomedical</a:t>
            </a:r>
            <a:r>
              <a:rPr lang="sv-SE" dirty="0" smtClean="0"/>
              <a:t> Systems (6)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Washington DC, 7-11 June 1982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457200" y="4826675"/>
            <a:ext cx="8138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Biomedical</a:t>
            </a:r>
            <a:r>
              <a:rPr lang="sv-SE" dirty="0" smtClean="0"/>
              <a:t> System </a:t>
            </a:r>
            <a:r>
              <a:rPr lang="sv-SE" dirty="0" err="1" smtClean="0"/>
              <a:t>Identification</a:t>
            </a:r>
            <a:r>
              <a:rPr lang="sv-SE" dirty="0" smtClean="0"/>
              <a:t> (6)</a:t>
            </a:r>
          </a:p>
          <a:p>
            <a:r>
              <a:rPr lang="sv-SE" dirty="0" err="1" smtClean="0"/>
              <a:t>Non-parametric</a:t>
            </a:r>
            <a:r>
              <a:rPr lang="sv-SE" dirty="0" smtClean="0"/>
              <a:t> </a:t>
            </a:r>
            <a:r>
              <a:rPr lang="sv-SE" dirty="0" err="1" smtClean="0"/>
              <a:t>Identification</a:t>
            </a:r>
            <a:r>
              <a:rPr lang="sv-SE" dirty="0" smtClean="0"/>
              <a:t> </a:t>
            </a:r>
            <a:r>
              <a:rPr lang="sv-SE" dirty="0" err="1" smtClean="0"/>
              <a:t>Methods</a:t>
            </a:r>
            <a:r>
              <a:rPr lang="sv-SE" dirty="0" smtClean="0"/>
              <a:t>: </a:t>
            </a:r>
            <a:r>
              <a:rPr lang="sv-SE" dirty="0" err="1" smtClean="0"/>
              <a:t>Application</a:t>
            </a:r>
            <a:r>
              <a:rPr lang="sv-SE" dirty="0" smtClean="0"/>
              <a:t> to </a:t>
            </a:r>
            <a:r>
              <a:rPr lang="sv-SE" dirty="0" err="1" smtClean="0"/>
              <a:t>Physiology</a:t>
            </a:r>
            <a:r>
              <a:rPr lang="sv-SE" dirty="0" smtClean="0"/>
              <a:t> and Medicine I (5)</a:t>
            </a:r>
          </a:p>
          <a:p>
            <a:r>
              <a:rPr lang="sv-SE" dirty="0" err="1" smtClean="0"/>
              <a:t>Non-parametric</a:t>
            </a:r>
            <a:r>
              <a:rPr lang="sv-SE" dirty="0" smtClean="0"/>
              <a:t> </a:t>
            </a:r>
            <a:r>
              <a:rPr lang="sv-SE" dirty="0" err="1" smtClean="0"/>
              <a:t>Identification</a:t>
            </a:r>
            <a:r>
              <a:rPr lang="sv-SE" dirty="0" smtClean="0"/>
              <a:t> </a:t>
            </a:r>
            <a:r>
              <a:rPr lang="sv-SE" dirty="0" err="1" smtClean="0"/>
              <a:t>Methods</a:t>
            </a:r>
            <a:r>
              <a:rPr lang="sv-SE" dirty="0" smtClean="0"/>
              <a:t>: </a:t>
            </a:r>
            <a:r>
              <a:rPr lang="sv-SE" dirty="0" err="1" smtClean="0"/>
              <a:t>Application</a:t>
            </a:r>
            <a:r>
              <a:rPr lang="sv-SE" dirty="0" smtClean="0"/>
              <a:t> to </a:t>
            </a:r>
            <a:r>
              <a:rPr lang="sv-SE" dirty="0" err="1" smtClean="0"/>
              <a:t>Physiology</a:t>
            </a:r>
            <a:r>
              <a:rPr lang="sv-SE" dirty="0" smtClean="0"/>
              <a:t> and Medicine II (5)</a:t>
            </a:r>
          </a:p>
          <a:p>
            <a:r>
              <a:rPr lang="sv-SE" dirty="0" err="1" smtClean="0"/>
              <a:t>Identification</a:t>
            </a:r>
            <a:r>
              <a:rPr lang="sv-SE" dirty="0" smtClean="0"/>
              <a:t> of </a:t>
            </a:r>
            <a:r>
              <a:rPr lang="sv-SE" dirty="0" err="1" smtClean="0"/>
              <a:t>Metabolic</a:t>
            </a:r>
            <a:r>
              <a:rPr lang="sv-SE" dirty="0" smtClean="0"/>
              <a:t> Systems in </a:t>
            </a:r>
            <a:r>
              <a:rPr lang="sv-SE" dirty="0" err="1" smtClean="0"/>
              <a:t>Physiology</a:t>
            </a:r>
            <a:r>
              <a:rPr lang="sv-SE" dirty="0" smtClean="0"/>
              <a:t> and Clinical Science (5)</a:t>
            </a:r>
          </a:p>
          <a:p>
            <a:r>
              <a:rPr lang="sv-SE" dirty="0" err="1" smtClean="0"/>
              <a:t>Neuromuscolar</a:t>
            </a:r>
            <a:r>
              <a:rPr lang="sv-SE" dirty="0" smtClean="0"/>
              <a:t> System </a:t>
            </a:r>
            <a:r>
              <a:rPr lang="sv-SE" dirty="0" err="1" smtClean="0"/>
              <a:t>Identification</a:t>
            </a:r>
            <a:r>
              <a:rPr lang="sv-SE" dirty="0" smtClean="0"/>
              <a:t> (5)</a:t>
            </a:r>
          </a:p>
          <a:p>
            <a:r>
              <a:rPr lang="sv-SE" dirty="0" err="1" smtClean="0"/>
              <a:t>Cardiopulmonary</a:t>
            </a:r>
            <a:r>
              <a:rPr lang="sv-SE" dirty="0" smtClean="0"/>
              <a:t> System </a:t>
            </a:r>
            <a:r>
              <a:rPr lang="sv-SE" dirty="0" err="1" smtClean="0"/>
              <a:t>Identification</a:t>
            </a:r>
            <a:r>
              <a:rPr lang="sv-SE" dirty="0" smtClean="0"/>
              <a:t> and Control (6)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York, 3-7 </a:t>
            </a:r>
            <a:r>
              <a:rPr lang="sv-SE" dirty="0" err="1" smtClean="0"/>
              <a:t>July</a:t>
            </a:r>
            <a:r>
              <a:rPr lang="sv-SE" dirty="0" smtClean="0"/>
              <a:t> 1985</a:t>
            </a:r>
            <a:endParaRPr lang="sv-S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1524000" y="5240304"/>
            <a:ext cx="55329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Biomedical</a:t>
            </a:r>
            <a:r>
              <a:rPr lang="sv-SE" dirty="0" smtClean="0"/>
              <a:t> </a:t>
            </a:r>
            <a:r>
              <a:rPr lang="sv-SE" dirty="0" err="1" smtClean="0"/>
              <a:t>Applications</a:t>
            </a:r>
            <a:r>
              <a:rPr lang="sv-SE" dirty="0" smtClean="0"/>
              <a:t> of </a:t>
            </a:r>
            <a:r>
              <a:rPr lang="sv-SE" dirty="0" err="1" smtClean="0"/>
              <a:t>Identification</a:t>
            </a:r>
            <a:r>
              <a:rPr lang="sv-SE" dirty="0" smtClean="0"/>
              <a:t> (5)</a:t>
            </a:r>
          </a:p>
          <a:p>
            <a:r>
              <a:rPr lang="sv-SE" dirty="0" smtClean="0"/>
              <a:t>The </a:t>
            </a:r>
            <a:r>
              <a:rPr lang="sv-SE" dirty="0" err="1"/>
              <a:t>C</a:t>
            </a:r>
            <a:r>
              <a:rPr lang="sv-SE" dirty="0" err="1" smtClean="0"/>
              <a:t>ardiovascular</a:t>
            </a:r>
            <a:r>
              <a:rPr lang="sv-SE" dirty="0" smtClean="0"/>
              <a:t> System and </a:t>
            </a:r>
            <a:r>
              <a:rPr lang="sv-SE" dirty="0" err="1" smtClean="0"/>
              <a:t>Blood</a:t>
            </a:r>
            <a:r>
              <a:rPr lang="sv-SE" dirty="0" smtClean="0"/>
              <a:t> Flow </a:t>
            </a:r>
            <a:r>
              <a:rPr lang="sv-SE" dirty="0" err="1" smtClean="0"/>
              <a:t>Estimation</a:t>
            </a:r>
            <a:r>
              <a:rPr lang="sv-SE" dirty="0" smtClean="0"/>
              <a:t> (4)</a:t>
            </a:r>
          </a:p>
          <a:p>
            <a:r>
              <a:rPr lang="sv-SE" dirty="0" err="1" smtClean="0"/>
              <a:t>Compartmental</a:t>
            </a:r>
            <a:r>
              <a:rPr lang="sv-SE" dirty="0" smtClean="0"/>
              <a:t> </a:t>
            </a:r>
            <a:r>
              <a:rPr lang="sv-SE" dirty="0" err="1" smtClean="0"/>
              <a:t>Models</a:t>
            </a:r>
            <a:r>
              <a:rPr lang="sv-SE" dirty="0" smtClean="0"/>
              <a:t> and </a:t>
            </a:r>
            <a:r>
              <a:rPr lang="sv-SE" dirty="0" err="1" smtClean="0"/>
              <a:t>Identifiability</a:t>
            </a:r>
            <a:r>
              <a:rPr lang="sv-SE" dirty="0" smtClean="0"/>
              <a:t> (6)</a:t>
            </a:r>
          </a:p>
          <a:p>
            <a:r>
              <a:rPr lang="sv-SE" dirty="0" err="1" smtClean="0"/>
              <a:t>Modelling</a:t>
            </a:r>
            <a:r>
              <a:rPr lang="sv-SE" dirty="0" smtClean="0"/>
              <a:t> and Control in Biomedicine (5)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548</Words>
  <Application>Microsoft Macintosh PowerPoint</Application>
  <PresentationFormat>Bildspel på skärmen (4:3)</PresentationFormat>
  <Paragraphs>85</Paragraphs>
  <Slides>18</Slides>
  <Notes>1</Notes>
  <HiddenSlides>0</HiddenSlides>
  <MMClips>0</MMClips>
  <ScaleCrop>false</ScaleCrop>
  <HeadingPairs>
    <vt:vector size="4" baseType="variant">
      <vt:variant>
        <vt:lpstr>Formgivningsmall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19" baseType="lpstr">
      <vt:lpstr>Office-tema</vt:lpstr>
      <vt:lpstr>The development of system identification and its relations to biological and biomedical systems: the IFAC SYSID perspective </vt:lpstr>
      <vt:lpstr>Bild 2</vt:lpstr>
      <vt:lpstr>Prague, 12-17 June 1967</vt:lpstr>
      <vt:lpstr>Prague, 15-20 June 1970</vt:lpstr>
      <vt:lpstr>The Hague, 12-15 June 1973</vt:lpstr>
      <vt:lpstr>Tbilisi, 21-27 September 1976</vt:lpstr>
      <vt:lpstr>Darmstadt, 24-28 September 1979</vt:lpstr>
      <vt:lpstr>Washington DC, 7-11 June 1982</vt:lpstr>
      <vt:lpstr>York, 3-7 July 1985</vt:lpstr>
      <vt:lpstr>Beijing, 27-31 August 1988</vt:lpstr>
      <vt:lpstr>Budapest, 8-12 July 1991</vt:lpstr>
      <vt:lpstr>Copenhagen, 4-6 July 1994</vt:lpstr>
      <vt:lpstr>Kitakyushu, 8-11 July 1997</vt:lpstr>
      <vt:lpstr>Rotterdam, 27-29 August 2003</vt:lpstr>
      <vt:lpstr>Newcastle, 29-31 March 2006</vt:lpstr>
      <vt:lpstr>Saint-Malo, 6-8 July 2009</vt:lpstr>
      <vt:lpstr>Bruxelles, 11-13 July 2012</vt:lpstr>
      <vt:lpstr>Diverse: SYSID ’97 Kitakyushu</vt:lpstr>
    </vt:vector>
  </TitlesOfParts>
  <Company>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Marzia Cescon</dc:creator>
  <cp:lastModifiedBy>Marzia Cescon</cp:lastModifiedBy>
  <cp:revision>21</cp:revision>
  <dcterms:created xsi:type="dcterms:W3CDTF">2012-06-05T09:38:08Z</dcterms:created>
  <dcterms:modified xsi:type="dcterms:W3CDTF">2012-06-05T09:42:07Z</dcterms:modified>
</cp:coreProperties>
</file>